
<file path=[Content_Types].xml><?xml version="1.0" encoding="utf-8"?>
<Types xmlns="http://schemas.openxmlformats.org/package/2006/content-types">
  <Default Extension="emf" ContentType="image/x-emf"/>
  <Default Extension="gif" ContentType="image/gi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3.xml" ContentType="application/vnd.openxmlformats-officedocument.presentationml.tags+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11.xml" ContentType="application/vnd.openxmlformats-officedocument.presentationml.tags+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8" r:id="rId3"/>
    <p:sldId id="257" r:id="rId4"/>
    <p:sldId id="261" r:id="rId5"/>
    <p:sldId id="263" r:id="rId6"/>
    <p:sldId id="267" r:id="rId7"/>
    <p:sldId id="268" r:id="rId8"/>
    <p:sldId id="269" r:id="rId9"/>
    <p:sldId id="270" r:id="rId10"/>
    <p:sldId id="271" r:id="rId11"/>
    <p:sldId id="274" r:id="rId12"/>
    <p:sldId id="276" r:id="rId13"/>
    <p:sldId id="277" r:id="rId14"/>
    <p:sldId id="278" r:id="rId15"/>
    <p:sldId id="280"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1010"/>
    <a:srgbClr val="33803D"/>
    <a:srgbClr val="385723"/>
    <a:srgbClr val="446231"/>
    <a:srgbClr val="C00000"/>
    <a:srgbClr val="98FB98"/>
    <a:srgbClr val="327E3C"/>
    <a:srgbClr val="9BFB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3" autoAdjust="0"/>
    <p:restoredTop sz="84185" autoAdjust="0"/>
  </p:normalViewPr>
  <p:slideViewPr>
    <p:cSldViewPr snapToGrid="0">
      <p:cViewPr varScale="1">
        <p:scale>
          <a:sx n="93" d="100"/>
          <a:sy n="93" d="100"/>
        </p:scale>
        <p:origin x="3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_rels/data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4" Type="http://schemas.openxmlformats.org/officeDocument/2006/relationships/image" Target="../media/image63.svg"/></Relationships>
</file>

<file path=ppt/diagrams/_rels/data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svg"/><Relationship Id="rId1" Type="http://schemas.openxmlformats.org/officeDocument/2006/relationships/image" Target="../media/image66.png"/><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6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4.svg"/><Relationship Id="rId1" Type="http://schemas.openxmlformats.org/officeDocument/2006/relationships/image" Target="../media/image27.png"/><Relationship Id="rId4" Type="http://schemas.openxmlformats.org/officeDocument/2006/relationships/image" Target="../media/image2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1.svg"/><Relationship Id="rId1" Type="http://schemas.openxmlformats.org/officeDocument/2006/relationships/image" Target="../media/image64.png"/><Relationship Id="rId4" Type="http://schemas.openxmlformats.org/officeDocument/2006/relationships/image" Target="../media/image63.svg"/></Relationships>
</file>

<file path=ppt/diagrams/_rels/drawing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67.svg"/><Relationship Id="rId1" Type="http://schemas.openxmlformats.org/officeDocument/2006/relationships/image" Target="../media/image72.png"/><Relationship Id="rId6" Type="http://schemas.openxmlformats.org/officeDocument/2006/relationships/image" Target="../media/image71.svg"/><Relationship Id="rId5" Type="http://schemas.openxmlformats.org/officeDocument/2006/relationships/image" Target="../media/image74.png"/><Relationship Id="rId4" Type="http://schemas.openxmlformats.org/officeDocument/2006/relationships/image" Target="../media/image69.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4DDD1B-E70F-45B2-83AE-D5A6368B3621}"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A518372-F041-4610-9133-57340C393259}">
      <dgm:prSet/>
      <dgm:spPr/>
      <dgm:t>
        <a:bodyPr/>
        <a:lstStyle/>
        <a:p>
          <a:pPr>
            <a:lnSpc>
              <a:spcPct val="100000"/>
            </a:lnSpc>
            <a:defRPr cap="all"/>
          </a:pPr>
          <a:r>
            <a:rPr lang="en-US" cap="none" baseline="0" dirty="0"/>
            <a:t>Modify Individual Attributes from Faces</a:t>
          </a:r>
        </a:p>
      </dgm:t>
    </dgm:pt>
    <dgm:pt modelId="{25EF4A6E-2A9E-427E-8C7F-2EFF336F37E5}" type="parTrans" cxnId="{EB89F1A3-CD1E-4D57-8C42-C2CC662FDA68}">
      <dgm:prSet/>
      <dgm:spPr/>
      <dgm:t>
        <a:bodyPr/>
        <a:lstStyle/>
        <a:p>
          <a:endParaRPr lang="en-US"/>
        </a:p>
      </dgm:t>
    </dgm:pt>
    <dgm:pt modelId="{8FD8F2D7-6526-4FDB-ABC9-545A90047FF0}" type="sibTrans" cxnId="{EB89F1A3-CD1E-4D57-8C42-C2CC662FDA68}">
      <dgm:prSet/>
      <dgm:spPr/>
      <dgm:t>
        <a:bodyPr/>
        <a:lstStyle/>
        <a:p>
          <a:endParaRPr lang="en-US"/>
        </a:p>
      </dgm:t>
    </dgm:pt>
    <dgm:pt modelId="{667D01EC-105F-47CF-AB1D-82F9D195A402}">
      <dgm:prSet/>
      <dgm:spPr/>
      <dgm:t>
        <a:bodyPr/>
        <a:lstStyle/>
        <a:p>
          <a:pPr>
            <a:lnSpc>
              <a:spcPct val="100000"/>
            </a:lnSpc>
            <a:defRPr cap="all"/>
          </a:pPr>
          <a:r>
            <a:rPr lang="en-US" cap="none" baseline="0" dirty="0"/>
            <a:t>Maintaining the Face Identity</a:t>
          </a:r>
        </a:p>
      </dgm:t>
    </dgm:pt>
    <dgm:pt modelId="{3EB4DAB8-DBFF-40EC-8C7A-73C995396C61}" type="parTrans" cxnId="{A322E6B5-3B5E-4959-9741-8662D9497066}">
      <dgm:prSet/>
      <dgm:spPr/>
      <dgm:t>
        <a:bodyPr/>
        <a:lstStyle/>
        <a:p>
          <a:endParaRPr lang="en-US"/>
        </a:p>
      </dgm:t>
    </dgm:pt>
    <dgm:pt modelId="{99071325-EA20-4169-B2F7-6D70B8DABD1A}" type="sibTrans" cxnId="{A322E6B5-3B5E-4959-9741-8662D9497066}">
      <dgm:prSet/>
      <dgm:spPr/>
      <dgm:t>
        <a:bodyPr/>
        <a:lstStyle/>
        <a:p>
          <a:endParaRPr lang="en-US"/>
        </a:p>
      </dgm:t>
    </dgm:pt>
    <dgm:pt modelId="{896CD27E-7875-448C-8F21-0439372823EE}" type="pres">
      <dgm:prSet presAssocID="{004DDD1B-E70F-45B2-83AE-D5A6368B3621}" presName="root" presStyleCnt="0">
        <dgm:presLayoutVars>
          <dgm:dir/>
          <dgm:resizeHandles val="exact"/>
        </dgm:presLayoutVars>
      </dgm:prSet>
      <dgm:spPr/>
    </dgm:pt>
    <dgm:pt modelId="{A65718C5-E117-43FB-B50F-A275C375D09E}" type="pres">
      <dgm:prSet presAssocID="{9A518372-F041-4610-9133-57340C393259}" presName="compNode" presStyleCnt="0"/>
      <dgm:spPr/>
    </dgm:pt>
    <dgm:pt modelId="{B8AE16B9-855E-4429-80FB-77936D7C446B}" type="pres">
      <dgm:prSet presAssocID="{9A518372-F041-4610-9133-57340C393259}" presName="iconBgRect" presStyleLbl="bgShp" presStyleIdx="0" presStyleCnt="2" custLinFactX="100000" custLinFactNeighborX="102183" custLinFactNeighborY="13391"/>
      <dgm:spPr>
        <a:prstGeom prst="round2DiagRect">
          <a:avLst>
            <a:gd name="adj1" fmla="val 29727"/>
            <a:gd name="adj2" fmla="val 0"/>
          </a:avLst>
        </a:prstGeom>
        <a:solidFill>
          <a:schemeClr val="tx1">
            <a:lumMod val="75000"/>
          </a:schemeClr>
        </a:solidFill>
      </dgm:spPr>
    </dgm:pt>
    <dgm:pt modelId="{2D2A83F3-A3EC-4C40-AB44-857DCC7BE411}" type="pres">
      <dgm:prSet presAssocID="{9A518372-F041-4610-9133-57340C393259}" presName="iconRect" presStyleLbl="node1" presStyleIdx="0" presStyleCnt="2" custLinFactX="152375" custLinFactNeighborX="200000" custLinFactNeighborY="2333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B2AF6371-76F1-4464-8CEE-D2F2C30B2F75}" type="pres">
      <dgm:prSet presAssocID="{9A518372-F041-4610-9133-57340C393259}" presName="spaceRect" presStyleCnt="0"/>
      <dgm:spPr/>
    </dgm:pt>
    <dgm:pt modelId="{B624E244-618A-4B28-9BD9-A0EBE55D7B65}" type="pres">
      <dgm:prSet presAssocID="{9A518372-F041-4610-9133-57340C393259}" presName="textRect" presStyleLbl="revTx" presStyleIdx="0" presStyleCnt="2">
        <dgm:presLayoutVars>
          <dgm:chMax val="1"/>
          <dgm:chPref val="1"/>
        </dgm:presLayoutVars>
      </dgm:prSet>
      <dgm:spPr/>
    </dgm:pt>
    <dgm:pt modelId="{C8FA1FB1-0202-4F16-9D29-A6975E88C1CA}" type="pres">
      <dgm:prSet presAssocID="{8FD8F2D7-6526-4FDB-ABC9-545A90047FF0}" presName="sibTrans" presStyleCnt="0"/>
      <dgm:spPr/>
    </dgm:pt>
    <dgm:pt modelId="{DBE71592-5457-4C08-AA98-75E08E35383F}" type="pres">
      <dgm:prSet presAssocID="{667D01EC-105F-47CF-AB1D-82F9D195A402}" presName="compNode" presStyleCnt="0"/>
      <dgm:spPr/>
    </dgm:pt>
    <dgm:pt modelId="{1749EB9C-80DF-458C-90F7-401EDA12699A}" type="pres">
      <dgm:prSet presAssocID="{667D01EC-105F-47CF-AB1D-82F9D195A402}" presName="iconBgRect" presStyleLbl="bgShp" presStyleIdx="1" presStyleCnt="2" custLinFactX="-89690" custLinFactNeighborX="-100000" custLinFactNeighborY="14779"/>
      <dgm:spPr>
        <a:prstGeom prst="round2DiagRect">
          <a:avLst>
            <a:gd name="adj1" fmla="val 29727"/>
            <a:gd name="adj2" fmla="val 0"/>
          </a:avLst>
        </a:prstGeom>
        <a:solidFill>
          <a:schemeClr val="accent2"/>
        </a:solidFill>
      </dgm:spPr>
    </dgm:pt>
    <dgm:pt modelId="{0A9E1FAF-B31C-4339-BF90-BD59753D97CE}" type="pres">
      <dgm:prSet presAssocID="{667D01EC-105F-47CF-AB1D-82F9D195A402}" presName="iconRect" presStyleLbl="node1" presStyleIdx="1" presStyleCnt="2" custLinFactX="-130603" custLinFactNeighborX="-200000" custLinFactNeighborY="2575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ara con bigote con relleno sólido"/>
        </a:ext>
      </dgm:extLst>
    </dgm:pt>
    <dgm:pt modelId="{2A2D2484-00D9-468C-BF05-68AE525D69E7}" type="pres">
      <dgm:prSet presAssocID="{667D01EC-105F-47CF-AB1D-82F9D195A402}" presName="spaceRect" presStyleCnt="0"/>
      <dgm:spPr/>
    </dgm:pt>
    <dgm:pt modelId="{4A433793-D077-4F04-AEA9-46257126FF82}" type="pres">
      <dgm:prSet presAssocID="{667D01EC-105F-47CF-AB1D-82F9D195A402}" presName="textRect" presStyleLbl="revTx" presStyleIdx="1" presStyleCnt="2">
        <dgm:presLayoutVars>
          <dgm:chMax val="1"/>
          <dgm:chPref val="1"/>
        </dgm:presLayoutVars>
      </dgm:prSet>
      <dgm:spPr/>
    </dgm:pt>
  </dgm:ptLst>
  <dgm:cxnLst>
    <dgm:cxn modelId="{3B5F0617-74E8-4297-9494-00D2B5FFA664}" type="presOf" srcId="{9A518372-F041-4610-9133-57340C393259}" destId="{B624E244-618A-4B28-9BD9-A0EBE55D7B65}" srcOrd="0" destOrd="0" presId="urn:microsoft.com/office/officeart/2018/5/layout/IconLeafLabelList"/>
    <dgm:cxn modelId="{6056E67D-8138-49FC-A470-BB210E4A39AC}" type="presOf" srcId="{004DDD1B-E70F-45B2-83AE-D5A6368B3621}" destId="{896CD27E-7875-448C-8F21-0439372823EE}" srcOrd="0" destOrd="0" presId="urn:microsoft.com/office/officeart/2018/5/layout/IconLeafLabelList"/>
    <dgm:cxn modelId="{EB89F1A3-CD1E-4D57-8C42-C2CC662FDA68}" srcId="{004DDD1B-E70F-45B2-83AE-D5A6368B3621}" destId="{9A518372-F041-4610-9133-57340C393259}" srcOrd="0" destOrd="0" parTransId="{25EF4A6E-2A9E-427E-8C7F-2EFF336F37E5}" sibTransId="{8FD8F2D7-6526-4FDB-ABC9-545A90047FF0}"/>
    <dgm:cxn modelId="{A322E6B5-3B5E-4959-9741-8662D9497066}" srcId="{004DDD1B-E70F-45B2-83AE-D5A6368B3621}" destId="{667D01EC-105F-47CF-AB1D-82F9D195A402}" srcOrd="1" destOrd="0" parTransId="{3EB4DAB8-DBFF-40EC-8C7A-73C995396C61}" sibTransId="{99071325-EA20-4169-B2F7-6D70B8DABD1A}"/>
    <dgm:cxn modelId="{7C4ED3D3-2B0F-4727-80E4-BD0AF05E814F}" type="presOf" srcId="{667D01EC-105F-47CF-AB1D-82F9D195A402}" destId="{4A433793-D077-4F04-AEA9-46257126FF82}" srcOrd="0" destOrd="0" presId="urn:microsoft.com/office/officeart/2018/5/layout/IconLeafLabelList"/>
    <dgm:cxn modelId="{9A85601D-5A2B-4D1F-8C7F-DB71DCEA45DB}" type="presParOf" srcId="{896CD27E-7875-448C-8F21-0439372823EE}" destId="{A65718C5-E117-43FB-B50F-A275C375D09E}" srcOrd="0" destOrd="0" presId="urn:microsoft.com/office/officeart/2018/5/layout/IconLeafLabelList"/>
    <dgm:cxn modelId="{AF521CFC-CA2F-4165-BA74-47768BC57796}" type="presParOf" srcId="{A65718C5-E117-43FB-B50F-A275C375D09E}" destId="{B8AE16B9-855E-4429-80FB-77936D7C446B}" srcOrd="0" destOrd="0" presId="urn:microsoft.com/office/officeart/2018/5/layout/IconLeafLabelList"/>
    <dgm:cxn modelId="{3FC581BA-0A0A-45C8-92E7-EFA12FF78DB0}" type="presParOf" srcId="{A65718C5-E117-43FB-B50F-A275C375D09E}" destId="{2D2A83F3-A3EC-4C40-AB44-857DCC7BE411}" srcOrd="1" destOrd="0" presId="urn:microsoft.com/office/officeart/2018/5/layout/IconLeafLabelList"/>
    <dgm:cxn modelId="{3467F8F1-1E04-4195-B2AD-1C23D07A7CED}" type="presParOf" srcId="{A65718C5-E117-43FB-B50F-A275C375D09E}" destId="{B2AF6371-76F1-4464-8CEE-D2F2C30B2F75}" srcOrd="2" destOrd="0" presId="urn:microsoft.com/office/officeart/2018/5/layout/IconLeafLabelList"/>
    <dgm:cxn modelId="{CD8A9D6D-AF99-471F-BBFB-DDDEF3E1CAE2}" type="presParOf" srcId="{A65718C5-E117-43FB-B50F-A275C375D09E}" destId="{B624E244-618A-4B28-9BD9-A0EBE55D7B65}" srcOrd="3" destOrd="0" presId="urn:microsoft.com/office/officeart/2018/5/layout/IconLeafLabelList"/>
    <dgm:cxn modelId="{66320855-4DD6-4E67-A715-1396A180487B}" type="presParOf" srcId="{896CD27E-7875-448C-8F21-0439372823EE}" destId="{C8FA1FB1-0202-4F16-9D29-A6975E88C1CA}" srcOrd="1" destOrd="0" presId="urn:microsoft.com/office/officeart/2018/5/layout/IconLeafLabelList"/>
    <dgm:cxn modelId="{17AEA9F1-9F70-4074-B9AB-E657DBD19CF6}" type="presParOf" srcId="{896CD27E-7875-448C-8F21-0439372823EE}" destId="{DBE71592-5457-4C08-AA98-75E08E35383F}" srcOrd="2" destOrd="0" presId="urn:microsoft.com/office/officeart/2018/5/layout/IconLeafLabelList"/>
    <dgm:cxn modelId="{7829BBB6-8826-46E3-808D-C139C7542D18}" type="presParOf" srcId="{DBE71592-5457-4C08-AA98-75E08E35383F}" destId="{1749EB9C-80DF-458C-90F7-401EDA12699A}" srcOrd="0" destOrd="0" presId="urn:microsoft.com/office/officeart/2018/5/layout/IconLeafLabelList"/>
    <dgm:cxn modelId="{6A1CFDB2-8192-4451-861C-1511B93EE938}" type="presParOf" srcId="{DBE71592-5457-4C08-AA98-75E08E35383F}" destId="{0A9E1FAF-B31C-4339-BF90-BD59753D97CE}" srcOrd="1" destOrd="0" presId="urn:microsoft.com/office/officeart/2018/5/layout/IconLeafLabelList"/>
    <dgm:cxn modelId="{3BF5C4B2-943B-4B84-B97F-E30C4340F085}" type="presParOf" srcId="{DBE71592-5457-4C08-AA98-75E08E35383F}" destId="{2A2D2484-00D9-468C-BF05-68AE525D69E7}" srcOrd="2" destOrd="0" presId="urn:microsoft.com/office/officeart/2018/5/layout/IconLeafLabelList"/>
    <dgm:cxn modelId="{3F87B80F-D920-4EC9-AC32-94BC7F32AAB2}" type="presParOf" srcId="{DBE71592-5457-4C08-AA98-75E08E35383F}" destId="{4A433793-D077-4F04-AEA9-46257126FF82}" srcOrd="3" destOrd="0" presId="urn:microsoft.com/office/officeart/2018/5/layout/IconLeaf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0F0A15-B502-4138-B45F-DA0769892EA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A2670DC-591A-46DA-8A7A-C44749802257}">
      <dgm:prSet custT="1"/>
      <dgm:spPr/>
      <dgm:t>
        <a:bodyPr/>
        <a:lstStyle/>
        <a:p>
          <a:pPr>
            <a:lnSpc>
              <a:spcPct val="100000"/>
            </a:lnSpc>
          </a:pPr>
          <a:r>
            <a:rPr lang="en-US" sz="3200" dirty="0"/>
            <a:t>Conditional Learning Based on Action Units</a:t>
          </a:r>
        </a:p>
      </dgm:t>
    </dgm:pt>
    <dgm:pt modelId="{0BCB1FCE-303B-4B08-8BCB-B2A75C0D499E}" type="parTrans" cxnId="{C35B0CA8-14B5-454D-B4B9-48FECBED8C57}">
      <dgm:prSet/>
      <dgm:spPr/>
      <dgm:t>
        <a:bodyPr/>
        <a:lstStyle/>
        <a:p>
          <a:endParaRPr lang="en-US"/>
        </a:p>
      </dgm:t>
    </dgm:pt>
    <dgm:pt modelId="{4D244F69-33C1-4453-A3C0-8B4FCC3625F2}" type="sibTrans" cxnId="{C35B0CA8-14B5-454D-B4B9-48FECBED8C57}">
      <dgm:prSet/>
      <dgm:spPr/>
      <dgm:t>
        <a:bodyPr/>
        <a:lstStyle/>
        <a:p>
          <a:endParaRPr lang="en-US"/>
        </a:p>
      </dgm:t>
    </dgm:pt>
    <dgm:pt modelId="{6F405CDF-0F66-4EB9-814B-88388C79801B}">
      <dgm:prSet/>
      <dgm:spPr/>
      <dgm:t>
        <a:bodyPr/>
        <a:lstStyle/>
        <a:p>
          <a:pPr>
            <a:lnSpc>
              <a:spcPct val="100000"/>
            </a:lnSpc>
          </a:pPr>
          <a:r>
            <a:rPr lang="en-US" dirty="0"/>
            <a:t>Fully Unsupervised Strategy</a:t>
          </a:r>
        </a:p>
      </dgm:t>
    </dgm:pt>
    <dgm:pt modelId="{81F34F22-2629-44C5-805B-106E6EA830FF}" type="parTrans" cxnId="{36808A52-7927-4AB9-9C0C-26895EDD8A95}">
      <dgm:prSet/>
      <dgm:spPr/>
      <dgm:t>
        <a:bodyPr/>
        <a:lstStyle/>
        <a:p>
          <a:endParaRPr lang="en-US"/>
        </a:p>
      </dgm:t>
    </dgm:pt>
    <dgm:pt modelId="{53E182BC-F1B3-49AB-A837-07A941E4E718}" type="sibTrans" cxnId="{36808A52-7927-4AB9-9C0C-26895EDD8A95}">
      <dgm:prSet/>
      <dgm:spPr/>
      <dgm:t>
        <a:bodyPr/>
        <a:lstStyle/>
        <a:p>
          <a:endParaRPr lang="en-US"/>
        </a:p>
      </dgm:t>
    </dgm:pt>
    <dgm:pt modelId="{5DECB2C5-3264-491E-A95C-FFCC6A698B3D}" type="pres">
      <dgm:prSet presAssocID="{D70F0A15-B502-4138-B45F-DA0769892EAC}" presName="root" presStyleCnt="0">
        <dgm:presLayoutVars>
          <dgm:dir/>
          <dgm:resizeHandles val="exact"/>
        </dgm:presLayoutVars>
      </dgm:prSet>
      <dgm:spPr/>
    </dgm:pt>
    <dgm:pt modelId="{EB6F7FCE-0969-498F-B572-1CA72AC2E28F}" type="pres">
      <dgm:prSet presAssocID="{FA2670DC-591A-46DA-8A7A-C44749802257}" presName="compNode" presStyleCnt="0"/>
      <dgm:spPr/>
    </dgm:pt>
    <dgm:pt modelId="{23D62BB8-1DCF-45A9-8036-E46427D10371}" type="pres">
      <dgm:prSet presAssocID="{FA2670DC-591A-46DA-8A7A-C4474980225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ed"/>
        </a:ext>
      </dgm:extLst>
    </dgm:pt>
    <dgm:pt modelId="{EA730A48-D9C9-4D25-B52B-266C2B405611}" type="pres">
      <dgm:prSet presAssocID="{FA2670DC-591A-46DA-8A7A-C44749802257}" presName="spaceRect" presStyleCnt="0"/>
      <dgm:spPr/>
    </dgm:pt>
    <dgm:pt modelId="{6F788819-E454-4455-ABCB-960DA3762A66}" type="pres">
      <dgm:prSet presAssocID="{FA2670DC-591A-46DA-8A7A-C44749802257}" presName="textRect" presStyleLbl="revTx" presStyleIdx="0" presStyleCnt="2">
        <dgm:presLayoutVars>
          <dgm:chMax val="1"/>
          <dgm:chPref val="1"/>
        </dgm:presLayoutVars>
      </dgm:prSet>
      <dgm:spPr/>
    </dgm:pt>
    <dgm:pt modelId="{C64EA756-BEF0-41CA-AEB3-24368A7F617E}" type="pres">
      <dgm:prSet presAssocID="{4D244F69-33C1-4453-A3C0-8B4FCC3625F2}" presName="sibTrans" presStyleCnt="0"/>
      <dgm:spPr/>
    </dgm:pt>
    <dgm:pt modelId="{51E573A6-A22A-4575-8032-662212FECDB4}" type="pres">
      <dgm:prSet presAssocID="{6F405CDF-0F66-4EB9-814B-88388C79801B}" presName="compNode" presStyleCnt="0"/>
      <dgm:spPr/>
    </dgm:pt>
    <dgm:pt modelId="{8473503F-DDB7-4966-B6DD-BC01D1679FBD}" type="pres">
      <dgm:prSet presAssocID="{6F405CDF-0F66-4EB9-814B-88388C79801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Invidente"/>
        </a:ext>
      </dgm:extLst>
    </dgm:pt>
    <dgm:pt modelId="{1C68B0F3-50AD-4D57-A0CA-A599CAD01585}" type="pres">
      <dgm:prSet presAssocID="{6F405CDF-0F66-4EB9-814B-88388C79801B}" presName="spaceRect" presStyleCnt="0"/>
      <dgm:spPr/>
    </dgm:pt>
    <dgm:pt modelId="{3C7F5857-0DBB-4E72-873D-C6124C336E1B}" type="pres">
      <dgm:prSet presAssocID="{6F405CDF-0F66-4EB9-814B-88388C79801B}" presName="textRect" presStyleLbl="revTx" presStyleIdx="1" presStyleCnt="2">
        <dgm:presLayoutVars>
          <dgm:chMax val="1"/>
          <dgm:chPref val="1"/>
        </dgm:presLayoutVars>
      </dgm:prSet>
      <dgm:spPr/>
    </dgm:pt>
  </dgm:ptLst>
  <dgm:cxnLst>
    <dgm:cxn modelId="{B8FA285F-2E4E-4C77-B2BA-664526038681}" type="presOf" srcId="{FA2670DC-591A-46DA-8A7A-C44749802257}" destId="{6F788819-E454-4455-ABCB-960DA3762A66}" srcOrd="0" destOrd="0" presId="urn:microsoft.com/office/officeart/2018/2/layout/IconLabelList"/>
    <dgm:cxn modelId="{36808A52-7927-4AB9-9C0C-26895EDD8A95}" srcId="{D70F0A15-B502-4138-B45F-DA0769892EAC}" destId="{6F405CDF-0F66-4EB9-814B-88388C79801B}" srcOrd="1" destOrd="0" parTransId="{81F34F22-2629-44C5-805B-106E6EA830FF}" sibTransId="{53E182BC-F1B3-49AB-A837-07A941E4E718}"/>
    <dgm:cxn modelId="{3D9C2777-8B4A-4CDF-A55C-1B056586369F}" type="presOf" srcId="{D70F0A15-B502-4138-B45F-DA0769892EAC}" destId="{5DECB2C5-3264-491E-A95C-FFCC6A698B3D}" srcOrd="0" destOrd="0" presId="urn:microsoft.com/office/officeart/2018/2/layout/IconLabelList"/>
    <dgm:cxn modelId="{C35B0CA8-14B5-454D-B4B9-48FECBED8C57}" srcId="{D70F0A15-B502-4138-B45F-DA0769892EAC}" destId="{FA2670DC-591A-46DA-8A7A-C44749802257}" srcOrd="0" destOrd="0" parTransId="{0BCB1FCE-303B-4B08-8BCB-B2A75C0D499E}" sibTransId="{4D244F69-33C1-4453-A3C0-8B4FCC3625F2}"/>
    <dgm:cxn modelId="{B47C73F3-8F38-4B93-B7D3-C54AE004BD42}" type="presOf" srcId="{6F405CDF-0F66-4EB9-814B-88388C79801B}" destId="{3C7F5857-0DBB-4E72-873D-C6124C336E1B}" srcOrd="0" destOrd="0" presId="urn:microsoft.com/office/officeart/2018/2/layout/IconLabelList"/>
    <dgm:cxn modelId="{E3C45E98-284F-4DF8-A58C-401EA8C3A10E}" type="presParOf" srcId="{5DECB2C5-3264-491E-A95C-FFCC6A698B3D}" destId="{EB6F7FCE-0969-498F-B572-1CA72AC2E28F}" srcOrd="0" destOrd="0" presId="urn:microsoft.com/office/officeart/2018/2/layout/IconLabelList"/>
    <dgm:cxn modelId="{0853B90C-6CE4-42C0-945F-516C12CBF8E3}" type="presParOf" srcId="{EB6F7FCE-0969-498F-B572-1CA72AC2E28F}" destId="{23D62BB8-1DCF-45A9-8036-E46427D10371}" srcOrd="0" destOrd="0" presId="urn:microsoft.com/office/officeart/2018/2/layout/IconLabelList"/>
    <dgm:cxn modelId="{6503FECC-C08B-4954-897A-FDDACA96068E}" type="presParOf" srcId="{EB6F7FCE-0969-498F-B572-1CA72AC2E28F}" destId="{EA730A48-D9C9-4D25-B52B-266C2B405611}" srcOrd="1" destOrd="0" presId="urn:microsoft.com/office/officeart/2018/2/layout/IconLabelList"/>
    <dgm:cxn modelId="{35CA118F-308E-4516-ABAF-F77AAD011055}" type="presParOf" srcId="{EB6F7FCE-0969-498F-B572-1CA72AC2E28F}" destId="{6F788819-E454-4455-ABCB-960DA3762A66}" srcOrd="2" destOrd="0" presId="urn:microsoft.com/office/officeart/2018/2/layout/IconLabelList"/>
    <dgm:cxn modelId="{CAB7F910-C371-47C1-8C86-79C39F026CB9}" type="presParOf" srcId="{5DECB2C5-3264-491E-A95C-FFCC6A698B3D}" destId="{C64EA756-BEF0-41CA-AEB3-24368A7F617E}" srcOrd="1" destOrd="0" presId="urn:microsoft.com/office/officeart/2018/2/layout/IconLabelList"/>
    <dgm:cxn modelId="{D6D06359-E3C4-4FD5-8A22-6659AB0A69C1}" type="presParOf" srcId="{5DECB2C5-3264-491E-A95C-FFCC6A698B3D}" destId="{51E573A6-A22A-4575-8032-662212FECDB4}" srcOrd="2" destOrd="0" presId="urn:microsoft.com/office/officeart/2018/2/layout/IconLabelList"/>
    <dgm:cxn modelId="{CFD2E624-415F-4970-B314-459B049840E6}" type="presParOf" srcId="{51E573A6-A22A-4575-8032-662212FECDB4}" destId="{8473503F-DDB7-4966-B6DD-BC01D1679FBD}" srcOrd="0" destOrd="0" presId="urn:microsoft.com/office/officeart/2018/2/layout/IconLabelList"/>
    <dgm:cxn modelId="{E8BE8D29-54CF-430D-AAF2-52BB7AFF87BF}" type="presParOf" srcId="{51E573A6-A22A-4575-8032-662212FECDB4}" destId="{1C68B0F3-50AD-4D57-A0CA-A599CAD01585}" srcOrd="1" destOrd="0" presId="urn:microsoft.com/office/officeart/2018/2/layout/IconLabelList"/>
    <dgm:cxn modelId="{335E8CA2-CA7D-48DA-BBA2-4B83BDB70483}" type="presParOf" srcId="{51E573A6-A22A-4575-8032-662212FECDB4}" destId="{3C7F5857-0DBB-4E72-873D-C6124C336E1B}"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CDD29BD-802A-4ECE-B5F9-D4404A5B629A}" type="doc">
      <dgm:prSet loTypeId="urn:microsoft.com/office/officeart/2005/8/layout/hierarchy1" loCatId="hierarchy" qsTypeId="urn:microsoft.com/office/officeart/2005/8/quickstyle/simple1" qsCatId="simple" csTypeId="urn:microsoft.com/office/officeart/2005/8/colors/accent6_2" csCatId="accent6" phldr="1"/>
      <dgm:spPr/>
      <dgm:t>
        <a:bodyPr/>
        <a:lstStyle/>
        <a:p>
          <a:endParaRPr lang="en-US"/>
        </a:p>
      </dgm:t>
    </dgm:pt>
    <dgm:pt modelId="{120C185E-638C-41D2-9F83-A7BBA12664E0}">
      <dgm:prSet/>
      <dgm:spPr/>
      <dgm:t>
        <a:bodyPr/>
        <a:lstStyle/>
        <a:p>
          <a:r>
            <a:rPr lang="en-US" dirty="0"/>
            <a:t>Action Units</a:t>
          </a:r>
        </a:p>
      </dgm:t>
    </dgm:pt>
    <dgm:pt modelId="{740034FD-16BD-477C-B941-C4D7BB02D299}" type="parTrans" cxnId="{FE5A06D5-C00F-4AD6-AA48-EA4397AAE015}">
      <dgm:prSet/>
      <dgm:spPr/>
      <dgm:t>
        <a:bodyPr/>
        <a:lstStyle/>
        <a:p>
          <a:endParaRPr lang="en-US"/>
        </a:p>
      </dgm:t>
    </dgm:pt>
    <dgm:pt modelId="{7C5AB852-2AF9-44B0-89BF-356C624DA980}" type="sibTrans" cxnId="{FE5A06D5-C00F-4AD6-AA48-EA4397AAE015}">
      <dgm:prSet/>
      <dgm:spPr/>
      <dgm:t>
        <a:bodyPr/>
        <a:lstStyle/>
        <a:p>
          <a:endParaRPr lang="en-US"/>
        </a:p>
      </dgm:t>
    </dgm:pt>
    <dgm:pt modelId="{94084101-2360-4606-95D9-70D33BE9604E}">
      <dgm:prSet/>
      <dgm:spPr/>
      <dgm:t>
        <a:bodyPr/>
        <a:lstStyle/>
        <a:p>
          <a:r>
            <a:rPr lang="en-US" dirty="0"/>
            <a:t>Facial Action Coding System </a:t>
          </a:r>
        </a:p>
        <a:p>
          <a:r>
            <a:rPr lang="en-US" dirty="0"/>
            <a:t>(FACS)</a:t>
          </a:r>
        </a:p>
      </dgm:t>
    </dgm:pt>
    <dgm:pt modelId="{0902B5FD-4451-4D51-8296-00D38E7EC442}" type="parTrans" cxnId="{9FC93F11-4026-49C0-833B-CF0CBF709B4D}">
      <dgm:prSet/>
      <dgm:spPr/>
      <dgm:t>
        <a:bodyPr/>
        <a:lstStyle/>
        <a:p>
          <a:endParaRPr lang="en-US"/>
        </a:p>
      </dgm:t>
    </dgm:pt>
    <dgm:pt modelId="{DC1CDCE5-BB2F-4951-A458-7F96EFE78DEA}" type="sibTrans" cxnId="{9FC93F11-4026-49C0-833B-CF0CBF709B4D}">
      <dgm:prSet/>
      <dgm:spPr/>
      <dgm:t>
        <a:bodyPr/>
        <a:lstStyle/>
        <a:p>
          <a:endParaRPr lang="en-US"/>
        </a:p>
      </dgm:t>
    </dgm:pt>
    <dgm:pt modelId="{44525714-DA61-4949-A6DD-5F7B6D9392F2}" type="pres">
      <dgm:prSet presAssocID="{FCDD29BD-802A-4ECE-B5F9-D4404A5B629A}" presName="hierChild1" presStyleCnt="0">
        <dgm:presLayoutVars>
          <dgm:chPref val="1"/>
          <dgm:dir/>
          <dgm:animOne val="branch"/>
          <dgm:animLvl val="lvl"/>
          <dgm:resizeHandles/>
        </dgm:presLayoutVars>
      </dgm:prSet>
      <dgm:spPr/>
    </dgm:pt>
    <dgm:pt modelId="{8DEF74EF-32D2-4B61-ADBA-33BF7BCFFBEF}" type="pres">
      <dgm:prSet presAssocID="{120C185E-638C-41D2-9F83-A7BBA12664E0}" presName="hierRoot1" presStyleCnt="0"/>
      <dgm:spPr/>
    </dgm:pt>
    <dgm:pt modelId="{DB873482-E364-4D61-B888-A6CDFA8D6BDF}" type="pres">
      <dgm:prSet presAssocID="{120C185E-638C-41D2-9F83-A7BBA12664E0}" presName="composite" presStyleCnt="0"/>
      <dgm:spPr/>
    </dgm:pt>
    <dgm:pt modelId="{55286ABF-6382-4A6A-B1EA-3D43D88C00BE}" type="pres">
      <dgm:prSet presAssocID="{120C185E-638C-41D2-9F83-A7BBA12664E0}" presName="background" presStyleLbl="node0" presStyleIdx="0" presStyleCnt="2"/>
      <dgm:spPr/>
    </dgm:pt>
    <dgm:pt modelId="{B0CFCAC3-4C0D-4E66-AB0B-91BC52B443F1}" type="pres">
      <dgm:prSet presAssocID="{120C185E-638C-41D2-9F83-A7BBA12664E0}" presName="text" presStyleLbl="fgAcc0" presStyleIdx="0" presStyleCnt="2" custScaleX="109305" custScaleY="115748" custLinFactNeighborX="26907" custLinFactNeighborY="-94481">
        <dgm:presLayoutVars>
          <dgm:chPref val="3"/>
        </dgm:presLayoutVars>
      </dgm:prSet>
      <dgm:spPr/>
    </dgm:pt>
    <dgm:pt modelId="{EF50E256-CD87-409D-A2D2-C7F486267736}" type="pres">
      <dgm:prSet presAssocID="{120C185E-638C-41D2-9F83-A7BBA12664E0}" presName="hierChild2" presStyleCnt="0"/>
      <dgm:spPr/>
    </dgm:pt>
    <dgm:pt modelId="{B3C1F1B7-FAB0-4ADF-B02F-659C984659D0}" type="pres">
      <dgm:prSet presAssocID="{94084101-2360-4606-95D9-70D33BE9604E}" presName="hierRoot1" presStyleCnt="0"/>
      <dgm:spPr/>
    </dgm:pt>
    <dgm:pt modelId="{5693351B-1C71-4547-B754-D6B967B003BD}" type="pres">
      <dgm:prSet presAssocID="{94084101-2360-4606-95D9-70D33BE9604E}" presName="composite" presStyleCnt="0"/>
      <dgm:spPr/>
    </dgm:pt>
    <dgm:pt modelId="{898396E4-11A9-4604-83BE-CF79D43D2322}" type="pres">
      <dgm:prSet presAssocID="{94084101-2360-4606-95D9-70D33BE9604E}" presName="background" presStyleLbl="node0" presStyleIdx="1" presStyleCnt="2"/>
      <dgm:spPr/>
    </dgm:pt>
    <dgm:pt modelId="{B64722F2-C975-4444-9745-6DEE8A69C6C1}" type="pres">
      <dgm:prSet presAssocID="{94084101-2360-4606-95D9-70D33BE9604E}" presName="text" presStyleLbl="fgAcc0" presStyleIdx="1" presStyleCnt="2" custScaleX="111971" custScaleY="112423" custLinFactNeighborX="-45969" custLinFactNeighborY="90041">
        <dgm:presLayoutVars>
          <dgm:chPref val="3"/>
        </dgm:presLayoutVars>
      </dgm:prSet>
      <dgm:spPr/>
    </dgm:pt>
    <dgm:pt modelId="{B28F329E-B0F4-4B14-8B6B-1CA421779044}" type="pres">
      <dgm:prSet presAssocID="{94084101-2360-4606-95D9-70D33BE9604E}" presName="hierChild2" presStyleCnt="0"/>
      <dgm:spPr/>
    </dgm:pt>
  </dgm:ptLst>
  <dgm:cxnLst>
    <dgm:cxn modelId="{9FC93F11-4026-49C0-833B-CF0CBF709B4D}" srcId="{FCDD29BD-802A-4ECE-B5F9-D4404A5B629A}" destId="{94084101-2360-4606-95D9-70D33BE9604E}" srcOrd="1" destOrd="0" parTransId="{0902B5FD-4451-4D51-8296-00D38E7EC442}" sibTransId="{DC1CDCE5-BB2F-4951-A458-7F96EFE78DEA}"/>
    <dgm:cxn modelId="{01CAE422-32BC-4EAA-B107-C2C4D2E99967}" type="presOf" srcId="{FCDD29BD-802A-4ECE-B5F9-D4404A5B629A}" destId="{44525714-DA61-4949-A6DD-5F7B6D9392F2}" srcOrd="0" destOrd="0" presId="urn:microsoft.com/office/officeart/2005/8/layout/hierarchy1"/>
    <dgm:cxn modelId="{F4CAE5AB-0D9F-401B-9B6F-3E969E4CED56}" type="presOf" srcId="{94084101-2360-4606-95D9-70D33BE9604E}" destId="{B64722F2-C975-4444-9745-6DEE8A69C6C1}" srcOrd="0" destOrd="0" presId="urn:microsoft.com/office/officeart/2005/8/layout/hierarchy1"/>
    <dgm:cxn modelId="{5CCA53C8-0830-44D7-AE2D-5C319B629B6D}" type="presOf" srcId="{120C185E-638C-41D2-9F83-A7BBA12664E0}" destId="{B0CFCAC3-4C0D-4E66-AB0B-91BC52B443F1}" srcOrd="0" destOrd="0" presId="urn:microsoft.com/office/officeart/2005/8/layout/hierarchy1"/>
    <dgm:cxn modelId="{FE5A06D5-C00F-4AD6-AA48-EA4397AAE015}" srcId="{FCDD29BD-802A-4ECE-B5F9-D4404A5B629A}" destId="{120C185E-638C-41D2-9F83-A7BBA12664E0}" srcOrd="0" destOrd="0" parTransId="{740034FD-16BD-477C-B941-C4D7BB02D299}" sibTransId="{7C5AB852-2AF9-44B0-89BF-356C624DA980}"/>
    <dgm:cxn modelId="{B64280AF-0179-41AC-99D0-5E894AD66B51}" type="presParOf" srcId="{44525714-DA61-4949-A6DD-5F7B6D9392F2}" destId="{8DEF74EF-32D2-4B61-ADBA-33BF7BCFFBEF}" srcOrd="0" destOrd="0" presId="urn:microsoft.com/office/officeart/2005/8/layout/hierarchy1"/>
    <dgm:cxn modelId="{B0B83FC4-CA0B-478C-AC15-6057158381C5}" type="presParOf" srcId="{8DEF74EF-32D2-4B61-ADBA-33BF7BCFFBEF}" destId="{DB873482-E364-4D61-B888-A6CDFA8D6BDF}" srcOrd="0" destOrd="0" presId="urn:microsoft.com/office/officeart/2005/8/layout/hierarchy1"/>
    <dgm:cxn modelId="{C0D3117B-063F-4B1E-B9A8-B5BA2F365401}" type="presParOf" srcId="{DB873482-E364-4D61-B888-A6CDFA8D6BDF}" destId="{55286ABF-6382-4A6A-B1EA-3D43D88C00BE}" srcOrd="0" destOrd="0" presId="urn:microsoft.com/office/officeart/2005/8/layout/hierarchy1"/>
    <dgm:cxn modelId="{85AD89C9-85BC-4168-B210-33C6CD4AC23F}" type="presParOf" srcId="{DB873482-E364-4D61-B888-A6CDFA8D6BDF}" destId="{B0CFCAC3-4C0D-4E66-AB0B-91BC52B443F1}" srcOrd="1" destOrd="0" presId="urn:microsoft.com/office/officeart/2005/8/layout/hierarchy1"/>
    <dgm:cxn modelId="{CB6532DD-3904-4118-9FFB-A0990B6444AA}" type="presParOf" srcId="{8DEF74EF-32D2-4B61-ADBA-33BF7BCFFBEF}" destId="{EF50E256-CD87-409D-A2D2-C7F486267736}" srcOrd="1" destOrd="0" presId="urn:microsoft.com/office/officeart/2005/8/layout/hierarchy1"/>
    <dgm:cxn modelId="{DCABC747-3CFA-4E7C-8CC1-28171EDAA65D}" type="presParOf" srcId="{44525714-DA61-4949-A6DD-5F7B6D9392F2}" destId="{B3C1F1B7-FAB0-4ADF-B02F-659C984659D0}" srcOrd="1" destOrd="0" presId="urn:microsoft.com/office/officeart/2005/8/layout/hierarchy1"/>
    <dgm:cxn modelId="{6CAA1872-32F6-40F4-88C8-2A7EE2025201}" type="presParOf" srcId="{B3C1F1B7-FAB0-4ADF-B02F-659C984659D0}" destId="{5693351B-1C71-4547-B754-D6B967B003BD}" srcOrd="0" destOrd="0" presId="urn:microsoft.com/office/officeart/2005/8/layout/hierarchy1"/>
    <dgm:cxn modelId="{42326A40-9612-4B91-8595-2F7EAF3E58B1}" type="presParOf" srcId="{5693351B-1C71-4547-B754-D6B967B003BD}" destId="{898396E4-11A9-4604-83BE-CF79D43D2322}" srcOrd="0" destOrd="0" presId="urn:microsoft.com/office/officeart/2005/8/layout/hierarchy1"/>
    <dgm:cxn modelId="{7F6D6C3B-DA57-49BA-BC4A-7DA9D9C7B9C0}" type="presParOf" srcId="{5693351B-1C71-4547-B754-D6B967B003BD}" destId="{B64722F2-C975-4444-9745-6DEE8A69C6C1}" srcOrd="1" destOrd="0" presId="urn:microsoft.com/office/officeart/2005/8/layout/hierarchy1"/>
    <dgm:cxn modelId="{1FC63B03-C444-44BE-9B8C-DAE6BC4B95C8}" type="presParOf" srcId="{B3C1F1B7-FAB0-4ADF-B02F-659C984659D0}" destId="{B28F329E-B0F4-4B14-8B6B-1CA421779044}" srcOrd="1" destOrd="0" presId="urn:microsoft.com/office/officeart/2005/8/layout/hierarchy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0322D5B-62BA-4488-A817-64F858B1D417}"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FF0B331A-19D6-431F-A412-898A230518D3}">
      <dgm:prSet/>
      <dgm:spPr/>
      <dgm:t>
        <a:bodyPr/>
        <a:lstStyle/>
        <a:p>
          <a:pPr>
            <a:lnSpc>
              <a:spcPct val="100000"/>
            </a:lnSpc>
            <a:defRPr b="1"/>
          </a:pPr>
          <a:r>
            <a:rPr lang="en-US" dirty="0"/>
            <a:t>Model Focus Attention Only Over Relevant Features for Expressions</a:t>
          </a:r>
        </a:p>
      </dgm:t>
    </dgm:pt>
    <dgm:pt modelId="{DA8AEFC2-1A4F-4584-9A2A-1F0A9DA0CA48}" type="parTrans" cxnId="{E906260B-251E-40B9-BF20-7A0E1BE47337}">
      <dgm:prSet/>
      <dgm:spPr/>
      <dgm:t>
        <a:bodyPr/>
        <a:lstStyle/>
        <a:p>
          <a:endParaRPr lang="en-US"/>
        </a:p>
      </dgm:t>
    </dgm:pt>
    <dgm:pt modelId="{3FC8AF39-0C83-4217-A81B-DF1D029EE6AA}" type="sibTrans" cxnId="{E906260B-251E-40B9-BF20-7A0E1BE47337}">
      <dgm:prSet/>
      <dgm:spPr/>
      <dgm:t>
        <a:bodyPr/>
        <a:lstStyle/>
        <a:p>
          <a:endParaRPr lang="en-US"/>
        </a:p>
      </dgm:t>
    </dgm:pt>
    <dgm:pt modelId="{7CF52BE9-BB2E-4052-A48D-3EEDAA141207}">
      <dgm:prSet/>
      <dgm:spPr/>
      <dgm:t>
        <a:bodyPr/>
        <a:lstStyle/>
        <a:p>
          <a:pPr>
            <a:lnSpc>
              <a:spcPct val="100000"/>
            </a:lnSpc>
            <a:buNone/>
          </a:pPr>
          <a:r>
            <a:rPr lang="en-US" dirty="0"/>
            <a:t>It allows to learn only what is necessary</a:t>
          </a:r>
        </a:p>
      </dgm:t>
    </dgm:pt>
    <dgm:pt modelId="{007D74F0-AE93-4377-85E2-3D42943C0668}" type="parTrans" cxnId="{5524D024-38D4-476E-BC49-122BF19CFFF3}">
      <dgm:prSet/>
      <dgm:spPr/>
      <dgm:t>
        <a:bodyPr/>
        <a:lstStyle/>
        <a:p>
          <a:endParaRPr lang="en-US"/>
        </a:p>
      </dgm:t>
    </dgm:pt>
    <dgm:pt modelId="{5DFEB485-A801-4D35-9988-2EEF4D18BFF9}" type="sibTrans" cxnId="{5524D024-38D4-476E-BC49-122BF19CFFF3}">
      <dgm:prSet/>
      <dgm:spPr/>
      <dgm:t>
        <a:bodyPr/>
        <a:lstStyle/>
        <a:p>
          <a:endParaRPr lang="en-US"/>
        </a:p>
      </dgm:t>
    </dgm:pt>
    <dgm:pt modelId="{72125E7A-ABFC-4BAD-A823-125FE8DFE43A}">
      <dgm:prSet/>
      <dgm:spPr/>
      <dgm:t>
        <a:bodyPr/>
        <a:lstStyle/>
        <a:p>
          <a:pPr>
            <a:buNone/>
          </a:pPr>
          <a:r>
            <a:rPr lang="en-US" dirty="0"/>
            <a:t>No background, no immutable features (glasses)</a:t>
          </a:r>
        </a:p>
      </dgm:t>
    </dgm:pt>
    <dgm:pt modelId="{38E59D76-475F-4555-B482-AA31F30EFEE4}" type="parTrans" cxnId="{6FB32873-B63F-41D2-A310-FBF75E6CE482}">
      <dgm:prSet/>
      <dgm:spPr/>
      <dgm:t>
        <a:bodyPr/>
        <a:lstStyle/>
        <a:p>
          <a:endParaRPr lang="en-US"/>
        </a:p>
      </dgm:t>
    </dgm:pt>
    <dgm:pt modelId="{E09DFBDD-36DC-4575-9363-4476055E8510}" type="sibTrans" cxnId="{6FB32873-B63F-41D2-A310-FBF75E6CE482}">
      <dgm:prSet/>
      <dgm:spPr/>
      <dgm:t>
        <a:bodyPr/>
        <a:lstStyle/>
        <a:p>
          <a:endParaRPr lang="en-US"/>
        </a:p>
      </dgm:t>
    </dgm:pt>
    <dgm:pt modelId="{1723E168-C976-48EF-A694-44634829538E}">
      <dgm:prSet/>
      <dgm:spPr/>
      <dgm:t>
        <a:bodyPr/>
        <a:lstStyle/>
        <a:p>
          <a:pPr>
            <a:lnSpc>
              <a:spcPct val="100000"/>
            </a:lnSpc>
            <a:defRPr b="1"/>
          </a:pPr>
          <a:r>
            <a:rPr lang="en-US" dirty="0"/>
            <a:t>Non Supervised Method Eases an Adapted Dataset Generation </a:t>
          </a:r>
        </a:p>
      </dgm:t>
    </dgm:pt>
    <dgm:pt modelId="{BC0B6B6C-35B2-4956-8158-D51D9C6020AA}" type="parTrans" cxnId="{E83EDA9C-4826-4132-85F0-D59E5EAAA20F}">
      <dgm:prSet/>
      <dgm:spPr/>
      <dgm:t>
        <a:bodyPr/>
        <a:lstStyle/>
        <a:p>
          <a:endParaRPr lang="en-US"/>
        </a:p>
      </dgm:t>
    </dgm:pt>
    <dgm:pt modelId="{D0D2779C-DF80-46B6-96EF-78A017534D17}" type="sibTrans" cxnId="{E83EDA9C-4826-4132-85F0-D59E5EAAA20F}">
      <dgm:prSet/>
      <dgm:spPr/>
      <dgm:t>
        <a:bodyPr/>
        <a:lstStyle/>
        <a:p>
          <a:endParaRPr lang="en-US"/>
        </a:p>
      </dgm:t>
    </dgm:pt>
    <dgm:pt modelId="{823762AD-205A-4795-9BB5-1E5ED5378128}" type="pres">
      <dgm:prSet presAssocID="{90322D5B-62BA-4488-A817-64F858B1D417}" presName="root" presStyleCnt="0">
        <dgm:presLayoutVars>
          <dgm:dir/>
          <dgm:resizeHandles val="exact"/>
        </dgm:presLayoutVars>
      </dgm:prSet>
      <dgm:spPr/>
    </dgm:pt>
    <dgm:pt modelId="{1F5E4DA0-FCD3-4C6A-8709-6BA8358E9090}" type="pres">
      <dgm:prSet presAssocID="{FF0B331A-19D6-431F-A412-898A230518D3}" presName="compNode" presStyleCnt="0"/>
      <dgm:spPr/>
    </dgm:pt>
    <dgm:pt modelId="{EE9E3F35-84EA-4E8F-A580-7818AA677757}" type="pres">
      <dgm:prSet presAssocID="{FF0B331A-19D6-431F-A412-898A230518D3}" presName="iconRect" presStyleLbl="node1" presStyleIdx="0" presStyleCnt="2" custLinFactNeighborX="73915" custLinFactNeighborY="67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rismáticos"/>
        </a:ext>
      </dgm:extLst>
    </dgm:pt>
    <dgm:pt modelId="{3A7EFBDE-837D-438E-B26B-B280C29CDBF3}" type="pres">
      <dgm:prSet presAssocID="{FF0B331A-19D6-431F-A412-898A230518D3}" presName="iconSpace" presStyleCnt="0"/>
      <dgm:spPr/>
    </dgm:pt>
    <dgm:pt modelId="{4A6CD62A-D235-4E8B-B168-946FD057D761}" type="pres">
      <dgm:prSet presAssocID="{FF0B331A-19D6-431F-A412-898A230518D3}" presName="parTx" presStyleLbl="revTx" presStyleIdx="0" presStyleCnt="4">
        <dgm:presLayoutVars>
          <dgm:chMax val="0"/>
          <dgm:chPref val="0"/>
        </dgm:presLayoutVars>
      </dgm:prSet>
      <dgm:spPr/>
    </dgm:pt>
    <dgm:pt modelId="{468ACB6F-4BCB-4302-AE13-3158915CCCB7}" type="pres">
      <dgm:prSet presAssocID="{FF0B331A-19D6-431F-A412-898A230518D3}" presName="txSpace" presStyleCnt="0"/>
      <dgm:spPr/>
    </dgm:pt>
    <dgm:pt modelId="{965EE707-594F-4E19-959B-AA4CE97EF1BB}" type="pres">
      <dgm:prSet presAssocID="{FF0B331A-19D6-431F-A412-898A230518D3}" presName="desTx" presStyleLbl="revTx" presStyleIdx="1" presStyleCnt="4">
        <dgm:presLayoutVars/>
      </dgm:prSet>
      <dgm:spPr/>
    </dgm:pt>
    <dgm:pt modelId="{39C790CA-BDC3-4C18-AA5C-7B478CB3E9DF}" type="pres">
      <dgm:prSet presAssocID="{3FC8AF39-0C83-4217-A81B-DF1D029EE6AA}" presName="sibTrans" presStyleCnt="0"/>
      <dgm:spPr/>
    </dgm:pt>
    <dgm:pt modelId="{819709D7-D919-4B83-BD43-D279E18A3838}" type="pres">
      <dgm:prSet presAssocID="{1723E168-C976-48EF-A694-44634829538E}" presName="compNode" presStyleCnt="0"/>
      <dgm:spPr/>
    </dgm:pt>
    <dgm:pt modelId="{29DB99EC-EF6D-4328-94B0-6D5D2EC58961}" type="pres">
      <dgm:prSet presAssocID="{1723E168-C976-48EF-A694-44634829538E}" presName="iconRect" presStyleLbl="node1" presStyleIdx="1" presStyleCnt="2" custLinFactNeighborX="71899" custLinFactNeighborY="67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DBFF395B-A467-48DE-A14B-5EFB46AE237E}" type="pres">
      <dgm:prSet presAssocID="{1723E168-C976-48EF-A694-44634829538E}" presName="iconSpace" presStyleCnt="0"/>
      <dgm:spPr/>
    </dgm:pt>
    <dgm:pt modelId="{06B76FF8-936F-4F89-924F-AEF2F3549EDF}" type="pres">
      <dgm:prSet presAssocID="{1723E168-C976-48EF-A694-44634829538E}" presName="parTx" presStyleLbl="revTx" presStyleIdx="2" presStyleCnt="4">
        <dgm:presLayoutVars>
          <dgm:chMax val="0"/>
          <dgm:chPref val="0"/>
        </dgm:presLayoutVars>
      </dgm:prSet>
      <dgm:spPr/>
    </dgm:pt>
    <dgm:pt modelId="{CDDBF8EC-9F5B-41DC-BA7F-9D606B7EC56D}" type="pres">
      <dgm:prSet presAssocID="{1723E168-C976-48EF-A694-44634829538E}" presName="txSpace" presStyleCnt="0"/>
      <dgm:spPr/>
    </dgm:pt>
    <dgm:pt modelId="{059291C2-E329-4960-A0AE-15C076ED75FE}" type="pres">
      <dgm:prSet presAssocID="{1723E168-C976-48EF-A694-44634829538E}" presName="desTx" presStyleLbl="revTx" presStyleIdx="3" presStyleCnt="4">
        <dgm:presLayoutVars/>
      </dgm:prSet>
      <dgm:spPr/>
    </dgm:pt>
  </dgm:ptLst>
  <dgm:cxnLst>
    <dgm:cxn modelId="{E906260B-251E-40B9-BF20-7A0E1BE47337}" srcId="{90322D5B-62BA-4488-A817-64F858B1D417}" destId="{FF0B331A-19D6-431F-A412-898A230518D3}" srcOrd="0" destOrd="0" parTransId="{DA8AEFC2-1A4F-4584-9A2A-1F0A9DA0CA48}" sibTransId="{3FC8AF39-0C83-4217-A81B-DF1D029EE6AA}"/>
    <dgm:cxn modelId="{5524D024-38D4-476E-BC49-122BF19CFFF3}" srcId="{FF0B331A-19D6-431F-A412-898A230518D3}" destId="{7CF52BE9-BB2E-4052-A48D-3EEDAA141207}" srcOrd="0" destOrd="0" parTransId="{007D74F0-AE93-4377-85E2-3D42943C0668}" sibTransId="{5DFEB485-A801-4D35-9988-2EEF4D18BFF9}"/>
    <dgm:cxn modelId="{BBDECF26-BC84-4651-84E8-BF3FDBB5A81C}" type="presOf" srcId="{90322D5B-62BA-4488-A817-64F858B1D417}" destId="{823762AD-205A-4795-9BB5-1E5ED5378128}" srcOrd="0" destOrd="0" presId="urn:microsoft.com/office/officeart/2018/2/layout/IconLabelDescriptionList"/>
    <dgm:cxn modelId="{29508745-7EE7-4A01-8BA2-F0EAB3F21503}" type="presOf" srcId="{7CF52BE9-BB2E-4052-A48D-3EEDAA141207}" destId="{965EE707-594F-4E19-959B-AA4CE97EF1BB}" srcOrd="0" destOrd="0" presId="urn:microsoft.com/office/officeart/2018/2/layout/IconLabelDescriptionList"/>
    <dgm:cxn modelId="{6FB32873-B63F-41D2-A310-FBF75E6CE482}" srcId="{7CF52BE9-BB2E-4052-A48D-3EEDAA141207}" destId="{72125E7A-ABFC-4BAD-A823-125FE8DFE43A}" srcOrd="0" destOrd="0" parTransId="{38E59D76-475F-4555-B482-AA31F30EFEE4}" sibTransId="{E09DFBDD-36DC-4575-9363-4476055E8510}"/>
    <dgm:cxn modelId="{797F7075-53FB-4B5A-8F2E-9F773E276445}" type="presOf" srcId="{1723E168-C976-48EF-A694-44634829538E}" destId="{06B76FF8-936F-4F89-924F-AEF2F3549EDF}" srcOrd="0" destOrd="0" presId="urn:microsoft.com/office/officeart/2018/2/layout/IconLabelDescriptionList"/>
    <dgm:cxn modelId="{A606E592-D4B5-4886-BB1E-38B9A51145E4}" type="presOf" srcId="{FF0B331A-19D6-431F-A412-898A230518D3}" destId="{4A6CD62A-D235-4E8B-B168-946FD057D761}" srcOrd="0" destOrd="0" presId="urn:microsoft.com/office/officeart/2018/2/layout/IconLabelDescriptionList"/>
    <dgm:cxn modelId="{E83EDA9C-4826-4132-85F0-D59E5EAAA20F}" srcId="{90322D5B-62BA-4488-A817-64F858B1D417}" destId="{1723E168-C976-48EF-A694-44634829538E}" srcOrd="1" destOrd="0" parTransId="{BC0B6B6C-35B2-4956-8158-D51D9C6020AA}" sibTransId="{D0D2779C-DF80-46B6-96EF-78A017534D17}"/>
    <dgm:cxn modelId="{E3B77EA6-BDF2-45D0-9C0E-AC61D5F40A18}" type="presOf" srcId="{72125E7A-ABFC-4BAD-A823-125FE8DFE43A}" destId="{965EE707-594F-4E19-959B-AA4CE97EF1BB}" srcOrd="0" destOrd="1" presId="urn:microsoft.com/office/officeart/2018/2/layout/IconLabelDescriptionList"/>
    <dgm:cxn modelId="{514E9966-C1D6-4D83-BCCA-024210508C5B}" type="presParOf" srcId="{823762AD-205A-4795-9BB5-1E5ED5378128}" destId="{1F5E4DA0-FCD3-4C6A-8709-6BA8358E9090}" srcOrd="0" destOrd="0" presId="urn:microsoft.com/office/officeart/2018/2/layout/IconLabelDescriptionList"/>
    <dgm:cxn modelId="{FA507291-219D-4696-A760-1E06FA8C8195}" type="presParOf" srcId="{1F5E4DA0-FCD3-4C6A-8709-6BA8358E9090}" destId="{EE9E3F35-84EA-4E8F-A580-7818AA677757}" srcOrd="0" destOrd="0" presId="urn:microsoft.com/office/officeart/2018/2/layout/IconLabelDescriptionList"/>
    <dgm:cxn modelId="{90B138E0-0AE5-4AD8-B4E3-3F208D57AE7F}" type="presParOf" srcId="{1F5E4DA0-FCD3-4C6A-8709-6BA8358E9090}" destId="{3A7EFBDE-837D-438E-B26B-B280C29CDBF3}" srcOrd="1" destOrd="0" presId="urn:microsoft.com/office/officeart/2018/2/layout/IconLabelDescriptionList"/>
    <dgm:cxn modelId="{BFA43EBD-EB84-4299-911B-0B7E387BCC2D}" type="presParOf" srcId="{1F5E4DA0-FCD3-4C6A-8709-6BA8358E9090}" destId="{4A6CD62A-D235-4E8B-B168-946FD057D761}" srcOrd="2" destOrd="0" presId="urn:microsoft.com/office/officeart/2018/2/layout/IconLabelDescriptionList"/>
    <dgm:cxn modelId="{681FF961-DEFA-4785-8790-F3F1C5A4F22F}" type="presParOf" srcId="{1F5E4DA0-FCD3-4C6A-8709-6BA8358E9090}" destId="{468ACB6F-4BCB-4302-AE13-3158915CCCB7}" srcOrd="3" destOrd="0" presId="urn:microsoft.com/office/officeart/2018/2/layout/IconLabelDescriptionList"/>
    <dgm:cxn modelId="{A85A3D85-A537-433D-87CB-3DC38CB35285}" type="presParOf" srcId="{1F5E4DA0-FCD3-4C6A-8709-6BA8358E9090}" destId="{965EE707-594F-4E19-959B-AA4CE97EF1BB}" srcOrd="4" destOrd="0" presId="urn:microsoft.com/office/officeart/2018/2/layout/IconLabelDescriptionList"/>
    <dgm:cxn modelId="{7D6A130B-F913-42DF-BC2A-580B64FA1E28}" type="presParOf" srcId="{823762AD-205A-4795-9BB5-1E5ED5378128}" destId="{39C790CA-BDC3-4C18-AA5C-7B478CB3E9DF}" srcOrd="1" destOrd="0" presId="urn:microsoft.com/office/officeart/2018/2/layout/IconLabelDescriptionList"/>
    <dgm:cxn modelId="{F81AFB5F-37B7-4323-B393-33D1CE560747}" type="presParOf" srcId="{823762AD-205A-4795-9BB5-1E5ED5378128}" destId="{819709D7-D919-4B83-BD43-D279E18A3838}" srcOrd="2" destOrd="0" presId="urn:microsoft.com/office/officeart/2018/2/layout/IconLabelDescriptionList"/>
    <dgm:cxn modelId="{80520AB9-E4A9-46DD-BAC8-EBAB240A19A6}" type="presParOf" srcId="{819709D7-D919-4B83-BD43-D279E18A3838}" destId="{29DB99EC-EF6D-4328-94B0-6D5D2EC58961}" srcOrd="0" destOrd="0" presId="urn:microsoft.com/office/officeart/2018/2/layout/IconLabelDescriptionList"/>
    <dgm:cxn modelId="{A8BB38B2-D60E-4FDA-92E8-736AA211CDEF}" type="presParOf" srcId="{819709D7-D919-4B83-BD43-D279E18A3838}" destId="{DBFF395B-A467-48DE-A14B-5EFB46AE237E}" srcOrd="1" destOrd="0" presId="urn:microsoft.com/office/officeart/2018/2/layout/IconLabelDescriptionList"/>
    <dgm:cxn modelId="{2C9F50AC-8180-4B4C-A81A-E02B21A5B5BD}" type="presParOf" srcId="{819709D7-D919-4B83-BD43-D279E18A3838}" destId="{06B76FF8-936F-4F89-924F-AEF2F3549EDF}" srcOrd="2" destOrd="0" presId="urn:microsoft.com/office/officeart/2018/2/layout/IconLabelDescriptionList"/>
    <dgm:cxn modelId="{036D685E-33E1-4755-A48A-5E0F381E9EB1}" type="presParOf" srcId="{819709D7-D919-4B83-BD43-D279E18A3838}" destId="{CDDBF8EC-9F5B-41DC-BA7F-9D606B7EC56D}" srcOrd="3" destOrd="0" presId="urn:microsoft.com/office/officeart/2018/2/layout/IconLabelDescriptionList"/>
    <dgm:cxn modelId="{96C0EA72-A845-4EB0-A165-49C359BEE5E9}" type="presParOf" srcId="{819709D7-D919-4B83-BD43-D279E18A3838}" destId="{059291C2-E329-4960-A0AE-15C076ED75FE}" srcOrd="4" destOrd="0" presId="urn:microsoft.com/office/officeart/2018/2/layout/IconLabelDescription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422E146-A765-4D14-BBCF-530D89AED861}" type="doc">
      <dgm:prSet loTypeId="urn:microsoft.com/office/officeart/2018/5/layout/IconCircle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B6F2E1D-4B7D-4653-A771-05E9F2A8FF76}">
      <dgm:prSet/>
      <dgm:spPr/>
      <dgm:t>
        <a:bodyPr/>
        <a:lstStyle/>
        <a:p>
          <a:pPr>
            <a:defRPr cap="all"/>
          </a:pPr>
          <a:r>
            <a:rPr lang="en-US" cap="none" baseline="0" dirty="0"/>
            <a:t>Animating with Poses</a:t>
          </a:r>
        </a:p>
      </dgm:t>
    </dgm:pt>
    <dgm:pt modelId="{24638FCE-91EB-43A3-9B93-D24EB0E1B135}" type="parTrans" cxnId="{30907987-3E0A-46AF-B7BF-C860C70D40B7}">
      <dgm:prSet/>
      <dgm:spPr/>
      <dgm:t>
        <a:bodyPr/>
        <a:lstStyle/>
        <a:p>
          <a:endParaRPr lang="en-US"/>
        </a:p>
      </dgm:t>
    </dgm:pt>
    <dgm:pt modelId="{1117D21E-1C8D-4648-AE99-7A51B2AC2368}" type="sibTrans" cxnId="{30907987-3E0A-46AF-B7BF-C860C70D40B7}">
      <dgm:prSet/>
      <dgm:spPr/>
      <dgm:t>
        <a:bodyPr/>
        <a:lstStyle/>
        <a:p>
          <a:endParaRPr lang="en-US"/>
        </a:p>
      </dgm:t>
    </dgm:pt>
    <dgm:pt modelId="{795FF547-7BE8-45A0-A201-BD0BF5C6192B}">
      <dgm:prSet/>
      <dgm:spPr/>
      <dgm:t>
        <a:bodyPr/>
        <a:lstStyle/>
        <a:p>
          <a:pPr>
            <a:defRPr cap="all"/>
          </a:pPr>
          <a:r>
            <a:rPr lang="en-US" cap="none" baseline="0" dirty="0"/>
            <a:t>Application Over non Human-Face Datasets</a:t>
          </a:r>
        </a:p>
      </dgm:t>
    </dgm:pt>
    <dgm:pt modelId="{4E26EB24-37E3-42D5-A660-1F280906C59E}" type="parTrans" cxnId="{062A6DCF-619A-4AF7-93D7-12412797C150}">
      <dgm:prSet/>
      <dgm:spPr/>
      <dgm:t>
        <a:bodyPr/>
        <a:lstStyle/>
        <a:p>
          <a:endParaRPr lang="en-US"/>
        </a:p>
      </dgm:t>
    </dgm:pt>
    <dgm:pt modelId="{6351C361-0DFC-4359-BFA2-20CF9C842A39}" type="sibTrans" cxnId="{062A6DCF-619A-4AF7-93D7-12412797C150}">
      <dgm:prSet/>
      <dgm:spPr/>
      <dgm:t>
        <a:bodyPr/>
        <a:lstStyle/>
        <a:p>
          <a:endParaRPr lang="en-US"/>
        </a:p>
      </dgm:t>
    </dgm:pt>
    <dgm:pt modelId="{E07BB4A9-59B4-4FC9-A4CD-9C9C9E8238C5}">
      <dgm:prSet/>
      <dgm:spPr/>
      <dgm:t>
        <a:bodyPr/>
        <a:lstStyle/>
        <a:p>
          <a:pPr>
            <a:defRPr cap="all"/>
          </a:pPr>
          <a:r>
            <a:rPr lang="en-US" cap="none" baseline="0" dirty="0"/>
            <a:t>Modifying Emotion Over Video Cuts</a:t>
          </a:r>
        </a:p>
      </dgm:t>
    </dgm:pt>
    <dgm:pt modelId="{29AF7B95-E786-4046-92D8-32EDAA948BAC}" type="parTrans" cxnId="{0111A6AC-04B3-4269-8FEC-D57AD52ACDC8}">
      <dgm:prSet/>
      <dgm:spPr/>
      <dgm:t>
        <a:bodyPr/>
        <a:lstStyle/>
        <a:p>
          <a:endParaRPr lang="en-US"/>
        </a:p>
      </dgm:t>
    </dgm:pt>
    <dgm:pt modelId="{65EF1485-A8CC-47B9-9754-4B989185235D}" type="sibTrans" cxnId="{0111A6AC-04B3-4269-8FEC-D57AD52ACDC8}">
      <dgm:prSet/>
      <dgm:spPr/>
      <dgm:t>
        <a:bodyPr/>
        <a:lstStyle/>
        <a:p>
          <a:endParaRPr lang="en-US"/>
        </a:p>
      </dgm:t>
    </dgm:pt>
    <dgm:pt modelId="{193D529F-7F49-46B6-AF1D-050D5B774FAB}" type="pres">
      <dgm:prSet presAssocID="{E422E146-A765-4D14-BBCF-530D89AED861}" presName="root" presStyleCnt="0">
        <dgm:presLayoutVars>
          <dgm:dir/>
          <dgm:resizeHandles val="exact"/>
        </dgm:presLayoutVars>
      </dgm:prSet>
      <dgm:spPr/>
    </dgm:pt>
    <dgm:pt modelId="{5297BB6A-32F1-460C-8EE6-3610A8A9C676}" type="pres">
      <dgm:prSet presAssocID="{5B6F2E1D-4B7D-4653-A771-05E9F2A8FF76}" presName="compNode" presStyleCnt="0"/>
      <dgm:spPr/>
    </dgm:pt>
    <dgm:pt modelId="{FAE86C3F-77BA-43D1-B077-7AD00F79873B}" type="pres">
      <dgm:prSet presAssocID="{5B6F2E1D-4B7D-4653-A771-05E9F2A8FF76}" presName="iconBgRect" presStyleLbl="bgShp" presStyleIdx="0" presStyleCnt="3"/>
      <dgm:spPr/>
    </dgm:pt>
    <dgm:pt modelId="{FDD2AF10-83F1-4CF6-89DE-6B8122420646}" type="pres">
      <dgm:prSet presAssocID="{5B6F2E1D-4B7D-4653-A771-05E9F2A8FF7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ailando"/>
        </a:ext>
      </dgm:extLst>
    </dgm:pt>
    <dgm:pt modelId="{97C4FC7E-E153-4631-A274-BC76EC2EB2F0}" type="pres">
      <dgm:prSet presAssocID="{5B6F2E1D-4B7D-4653-A771-05E9F2A8FF76}" presName="spaceRect" presStyleCnt="0"/>
      <dgm:spPr/>
    </dgm:pt>
    <dgm:pt modelId="{8460BF18-E98A-434B-8C49-1EBD66397112}" type="pres">
      <dgm:prSet presAssocID="{5B6F2E1D-4B7D-4653-A771-05E9F2A8FF76}" presName="textRect" presStyleLbl="revTx" presStyleIdx="0" presStyleCnt="3">
        <dgm:presLayoutVars>
          <dgm:chMax val="1"/>
          <dgm:chPref val="1"/>
        </dgm:presLayoutVars>
      </dgm:prSet>
      <dgm:spPr/>
    </dgm:pt>
    <dgm:pt modelId="{60F4AF27-E237-450B-9F3A-A4FDF99B30F3}" type="pres">
      <dgm:prSet presAssocID="{1117D21E-1C8D-4648-AE99-7A51B2AC2368}" presName="sibTrans" presStyleCnt="0"/>
      <dgm:spPr/>
    </dgm:pt>
    <dgm:pt modelId="{7A6E74A2-9596-4CFC-A13D-716023AB0240}" type="pres">
      <dgm:prSet presAssocID="{795FF547-7BE8-45A0-A201-BD0BF5C6192B}" presName="compNode" presStyleCnt="0"/>
      <dgm:spPr/>
    </dgm:pt>
    <dgm:pt modelId="{AB2B3A42-B37B-4E01-A44E-020EF2313883}" type="pres">
      <dgm:prSet presAssocID="{795FF547-7BE8-45A0-A201-BD0BF5C6192B}" presName="iconBgRect" presStyleLbl="bgShp" presStyleIdx="1" presStyleCnt="3"/>
      <dgm:spPr/>
    </dgm:pt>
    <dgm:pt modelId="{33CFB026-D2A4-4D33-BBBB-9716BD15B241}" type="pres">
      <dgm:prSet presAssocID="{795FF547-7BE8-45A0-A201-BD0BF5C6192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ara de conejo"/>
        </a:ext>
      </dgm:extLst>
    </dgm:pt>
    <dgm:pt modelId="{DC42E3B1-A01C-4903-90BE-059A4ACF3CC4}" type="pres">
      <dgm:prSet presAssocID="{795FF547-7BE8-45A0-A201-BD0BF5C6192B}" presName="spaceRect" presStyleCnt="0"/>
      <dgm:spPr/>
    </dgm:pt>
    <dgm:pt modelId="{56307C7C-9237-4745-819F-B4B5A86A08AF}" type="pres">
      <dgm:prSet presAssocID="{795FF547-7BE8-45A0-A201-BD0BF5C6192B}" presName="textRect" presStyleLbl="revTx" presStyleIdx="1" presStyleCnt="3">
        <dgm:presLayoutVars>
          <dgm:chMax val="1"/>
          <dgm:chPref val="1"/>
        </dgm:presLayoutVars>
      </dgm:prSet>
      <dgm:spPr/>
    </dgm:pt>
    <dgm:pt modelId="{2DB69852-7D63-427C-96F2-2BBD15686879}" type="pres">
      <dgm:prSet presAssocID="{6351C361-0DFC-4359-BFA2-20CF9C842A39}" presName="sibTrans" presStyleCnt="0"/>
      <dgm:spPr/>
    </dgm:pt>
    <dgm:pt modelId="{CD19DE31-75BC-412A-BBB0-8D0FF09BB86E}" type="pres">
      <dgm:prSet presAssocID="{E07BB4A9-59B4-4FC9-A4CD-9C9C9E8238C5}" presName="compNode" presStyleCnt="0"/>
      <dgm:spPr/>
    </dgm:pt>
    <dgm:pt modelId="{F654F5AC-8D55-4274-AB1C-DF3FC5A79D9B}" type="pres">
      <dgm:prSet presAssocID="{E07BB4A9-59B4-4FC9-A4CD-9C9C9E8238C5}" presName="iconBgRect" presStyleLbl="bgShp" presStyleIdx="2" presStyleCnt="3"/>
      <dgm:spPr/>
    </dgm:pt>
    <dgm:pt modelId="{12C9B1EC-2353-4D0F-83D3-744301D0475C}" type="pres">
      <dgm:prSet presAssocID="{E07BB4A9-59B4-4FC9-A4CD-9C9C9E8238C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ideo camera"/>
        </a:ext>
      </dgm:extLst>
    </dgm:pt>
    <dgm:pt modelId="{841630A3-9F91-46DB-A6B0-D1235150C7BB}" type="pres">
      <dgm:prSet presAssocID="{E07BB4A9-59B4-4FC9-A4CD-9C9C9E8238C5}" presName="spaceRect" presStyleCnt="0"/>
      <dgm:spPr/>
    </dgm:pt>
    <dgm:pt modelId="{0F2FF603-1946-4349-B00F-E59D1873CFFA}" type="pres">
      <dgm:prSet presAssocID="{E07BB4A9-59B4-4FC9-A4CD-9C9C9E8238C5}" presName="textRect" presStyleLbl="revTx" presStyleIdx="2" presStyleCnt="3">
        <dgm:presLayoutVars>
          <dgm:chMax val="1"/>
          <dgm:chPref val="1"/>
        </dgm:presLayoutVars>
      </dgm:prSet>
      <dgm:spPr/>
    </dgm:pt>
  </dgm:ptLst>
  <dgm:cxnLst>
    <dgm:cxn modelId="{99CF5F3B-B9F9-4691-8284-D46B05D8C1A6}" type="presOf" srcId="{E422E146-A765-4D14-BBCF-530D89AED861}" destId="{193D529F-7F49-46B6-AF1D-050D5B774FAB}" srcOrd="0" destOrd="0" presId="urn:microsoft.com/office/officeart/2018/5/layout/IconCircleLabelList"/>
    <dgm:cxn modelId="{CF262E65-9A62-4881-99DB-13A56483A3BF}" type="presOf" srcId="{795FF547-7BE8-45A0-A201-BD0BF5C6192B}" destId="{56307C7C-9237-4745-819F-B4B5A86A08AF}" srcOrd="0" destOrd="0" presId="urn:microsoft.com/office/officeart/2018/5/layout/IconCircleLabelList"/>
    <dgm:cxn modelId="{EAF5D34C-ACD4-4157-9F2E-80FCBCE8996D}" type="presOf" srcId="{5B6F2E1D-4B7D-4653-A771-05E9F2A8FF76}" destId="{8460BF18-E98A-434B-8C49-1EBD66397112}" srcOrd="0" destOrd="0" presId="urn:microsoft.com/office/officeart/2018/5/layout/IconCircleLabelList"/>
    <dgm:cxn modelId="{30907987-3E0A-46AF-B7BF-C860C70D40B7}" srcId="{E422E146-A765-4D14-BBCF-530D89AED861}" destId="{5B6F2E1D-4B7D-4653-A771-05E9F2A8FF76}" srcOrd="0" destOrd="0" parTransId="{24638FCE-91EB-43A3-9B93-D24EB0E1B135}" sibTransId="{1117D21E-1C8D-4648-AE99-7A51B2AC2368}"/>
    <dgm:cxn modelId="{28528196-7054-4002-88B2-6B7C63E8764D}" type="presOf" srcId="{E07BB4A9-59B4-4FC9-A4CD-9C9C9E8238C5}" destId="{0F2FF603-1946-4349-B00F-E59D1873CFFA}" srcOrd="0" destOrd="0" presId="urn:microsoft.com/office/officeart/2018/5/layout/IconCircleLabelList"/>
    <dgm:cxn modelId="{0111A6AC-04B3-4269-8FEC-D57AD52ACDC8}" srcId="{E422E146-A765-4D14-BBCF-530D89AED861}" destId="{E07BB4A9-59B4-4FC9-A4CD-9C9C9E8238C5}" srcOrd="2" destOrd="0" parTransId="{29AF7B95-E786-4046-92D8-32EDAA948BAC}" sibTransId="{65EF1485-A8CC-47B9-9754-4B989185235D}"/>
    <dgm:cxn modelId="{062A6DCF-619A-4AF7-93D7-12412797C150}" srcId="{E422E146-A765-4D14-BBCF-530D89AED861}" destId="{795FF547-7BE8-45A0-A201-BD0BF5C6192B}" srcOrd="1" destOrd="0" parTransId="{4E26EB24-37E3-42D5-A660-1F280906C59E}" sibTransId="{6351C361-0DFC-4359-BFA2-20CF9C842A39}"/>
    <dgm:cxn modelId="{1F3F012E-C9B8-4533-92A4-230AB37127D2}" type="presParOf" srcId="{193D529F-7F49-46B6-AF1D-050D5B774FAB}" destId="{5297BB6A-32F1-460C-8EE6-3610A8A9C676}" srcOrd="0" destOrd="0" presId="urn:microsoft.com/office/officeart/2018/5/layout/IconCircleLabelList"/>
    <dgm:cxn modelId="{FEA996CC-C61E-47E6-B024-336B273DAA48}" type="presParOf" srcId="{5297BB6A-32F1-460C-8EE6-3610A8A9C676}" destId="{FAE86C3F-77BA-43D1-B077-7AD00F79873B}" srcOrd="0" destOrd="0" presId="urn:microsoft.com/office/officeart/2018/5/layout/IconCircleLabelList"/>
    <dgm:cxn modelId="{3C51513F-6F70-4EC5-AE87-F3A130B857CA}" type="presParOf" srcId="{5297BB6A-32F1-460C-8EE6-3610A8A9C676}" destId="{FDD2AF10-83F1-4CF6-89DE-6B8122420646}" srcOrd="1" destOrd="0" presId="urn:microsoft.com/office/officeart/2018/5/layout/IconCircleLabelList"/>
    <dgm:cxn modelId="{4BA7D1DC-EA0F-4FD3-8CDB-0AEE6B2B96DC}" type="presParOf" srcId="{5297BB6A-32F1-460C-8EE6-3610A8A9C676}" destId="{97C4FC7E-E153-4631-A274-BC76EC2EB2F0}" srcOrd="2" destOrd="0" presId="urn:microsoft.com/office/officeart/2018/5/layout/IconCircleLabelList"/>
    <dgm:cxn modelId="{4C3AD6C9-8157-4956-8840-DEC359E2AF77}" type="presParOf" srcId="{5297BB6A-32F1-460C-8EE6-3610A8A9C676}" destId="{8460BF18-E98A-434B-8C49-1EBD66397112}" srcOrd="3" destOrd="0" presId="urn:microsoft.com/office/officeart/2018/5/layout/IconCircleLabelList"/>
    <dgm:cxn modelId="{6F652652-E0C4-463F-A7DA-0F69F1280083}" type="presParOf" srcId="{193D529F-7F49-46B6-AF1D-050D5B774FAB}" destId="{60F4AF27-E237-450B-9F3A-A4FDF99B30F3}" srcOrd="1" destOrd="0" presId="urn:microsoft.com/office/officeart/2018/5/layout/IconCircleLabelList"/>
    <dgm:cxn modelId="{61B45B77-8F16-429A-A2ED-66E2B4F2A0CD}" type="presParOf" srcId="{193D529F-7F49-46B6-AF1D-050D5B774FAB}" destId="{7A6E74A2-9596-4CFC-A13D-716023AB0240}" srcOrd="2" destOrd="0" presId="urn:microsoft.com/office/officeart/2018/5/layout/IconCircleLabelList"/>
    <dgm:cxn modelId="{8071E6E9-F08E-4522-A255-3BE154957DEA}" type="presParOf" srcId="{7A6E74A2-9596-4CFC-A13D-716023AB0240}" destId="{AB2B3A42-B37B-4E01-A44E-020EF2313883}" srcOrd="0" destOrd="0" presId="urn:microsoft.com/office/officeart/2018/5/layout/IconCircleLabelList"/>
    <dgm:cxn modelId="{5936DF04-C152-44BB-9559-5BD2D73C6A2F}" type="presParOf" srcId="{7A6E74A2-9596-4CFC-A13D-716023AB0240}" destId="{33CFB026-D2A4-4D33-BBBB-9716BD15B241}" srcOrd="1" destOrd="0" presId="urn:microsoft.com/office/officeart/2018/5/layout/IconCircleLabelList"/>
    <dgm:cxn modelId="{34A8A2B9-3108-45C1-9E3B-E1A36FB1BE3B}" type="presParOf" srcId="{7A6E74A2-9596-4CFC-A13D-716023AB0240}" destId="{DC42E3B1-A01C-4903-90BE-059A4ACF3CC4}" srcOrd="2" destOrd="0" presId="urn:microsoft.com/office/officeart/2018/5/layout/IconCircleLabelList"/>
    <dgm:cxn modelId="{A51ACEC4-54F1-46C6-B6F7-7131E484D4B8}" type="presParOf" srcId="{7A6E74A2-9596-4CFC-A13D-716023AB0240}" destId="{56307C7C-9237-4745-819F-B4B5A86A08AF}" srcOrd="3" destOrd="0" presId="urn:microsoft.com/office/officeart/2018/5/layout/IconCircleLabelList"/>
    <dgm:cxn modelId="{80CF984D-F43D-48CE-9AB8-C62DA51E65B1}" type="presParOf" srcId="{193D529F-7F49-46B6-AF1D-050D5B774FAB}" destId="{2DB69852-7D63-427C-96F2-2BBD15686879}" srcOrd="3" destOrd="0" presId="urn:microsoft.com/office/officeart/2018/5/layout/IconCircleLabelList"/>
    <dgm:cxn modelId="{DBDE6487-4D7D-4F3C-9E25-11F1068194A3}" type="presParOf" srcId="{193D529F-7F49-46B6-AF1D-050D5B774FAB}" destId="{CD19DE31-75BC-412A-BBB0-8D0FF09BB86E}" srcOrd="4" destOrd="0" presId="urn:microsoft.com/office/officeart/2018/5/layout/IconCircleLabelList"/>
    <dgm:cxn modelId="{800B3248-171A-42EC-8E27-7470E053B843}" type="presParOf" srcId="{CD19DE31-75BC-412A-BBB0-8D0FF09BB86E}" destId="{F654F5AC-8D55-4274-AB1C-DF3FC5A79D9B}" srcOrd="0" destOrd="0" presId="urn:microsoft.com/office/officeart/2018/5/layout/IconCircleLabelList"/>
    <dgm:cxn modelId="{7356BD17-B74D-4411-AE08-34D424E31E11}" type="presParOf" srcId="{CD19DE31-75BC-412A-BBB0-8D0FF09BB86E}" destId="{12C9B1EC-2353-4D0F-83D3-744301D0475C}" srcOrd="1" destOrd="0" presId="urn:microsoft.com/office/officeart/2018/5/layout/IconCircleLabelList"/>
    <dgm:cxn modelId="{EFBAF27C-2022-4320-9619-A1AADC99262A}" type="presParOf" srcId="{CD19DE31-75BC-412A-BBB0-8D0FF09BB86E}" destId="{841630A3-9F91-46DB-A6B0-D1235150C7BB}" srcOrd="2" destOrd="0" presId="urn:microsoft.com/office/officeart/2018/5/layout/IconCircleLabelList"/>
    <dgm:cxn modelId="{BF5F2E07-C790-469E-A490-0326E7F332F3}" type="presParOf" srcId="{CD19DE31-75BC-412A-BBB0-8D0FF09BB86E}" destId="{0F2FF603-1946-4349-B00F-E59D1873CFFA}" srcOrd="3" destOrd="0" presId="urn:microsoft.com/office/officeart/2018/5/layout/IconCircle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AE16B9-855E-4429-80FB-77936D7C446B}">
      <dsp:nvSpPr>
        <dsp:cNvPr id="0" name=""/>
        <dsp:cNvSpPr/>
      </dsp:nvSpPr>
      <dsp:spPr>
        <a:xfrm>
          <a:off x="6680683" y="541527"/>
          <a:ext cx="2196000" cy="2196000"/>
        </a:xfrm>
        <a:prstGeom prst="round2DiagRect">
          <a:avLst>
            <a:gd name="adj1" fmla="val 29727"/>
            <a:gd name="adj2" fmla="val 0"/>
          </a:avLst>
        </a:prstGeom>
        <a:solidFill>
          <a:schemeClr val="tx1">
            <a:lumMod val="75000"/>
          </a:schemeClr>
        </a:solidFill>
        <a:ln>
          <a:noFill/>
        </a:ln>
        <a:effectLst/>
      </dsp:spPr>
      <dsp:style>
        <a:lnRef idx="0">
          <a:scrgbClr r="0" g="0" b="0"/>
        </a:lnRef>
        <a:fillRef idx="1">
          <a:scrgbClr r="0" g="0" b="0"/>
        </a:fillRef>
        <a:effectRef idx="0">
          <a:scrgbClr r="0" g="0" b="0"/>
        </a:effectRef>
        <a:fontRef idx="minor"/>
      </dsp:style>
    </dsp:sp>
    <dsp:sp modelId="{2D2A83F3-A3EC-4C40-AB44-857DCC7BE411}">
      <dsp:nvSpPr>
        <dsp:cNvPr id="0" name=""/>
        <dsp:cNvSpPr/>
      </dsp:nvSpPr>
      <dsp:spPr>
        <a:xfrm>
          <a:off x="7148670" y="1009520"/>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624E244-618A-4B28-9BD9-A0EBE55D7B65}">
      <dsp:nvSpPr>
        <dsp:cNvPr id="0" name=""/>
        <dsp:cNvSpPr/>
      </dsp:nvSpPr>
      <dsp:spPr>
        <a:xfrm>
          <a:off x="1538745" y="3127461"/>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cap="none" baseline="0" dirty="0"/>
            <a:t>Modify Individual Attributes from Faces</a:t>
          </a:r>
        </a:p>
      </dsp:txBody>
      <dsp:txXfrm>
        <a:off x="1538745" y="3127461"/>
        <a:ext cx="3600000" cy="720000"/>
      </dsp:txXfrm>
    </dsp:sp>
    <dsp:sp modelId="{1749EB9C-80DF-458C-90F7-401EDA12699A}">
      <dsp:nvSpPr>
        <dsp:cNvPr id="0" name=""/>
        <dsp:cNvSpPr/>
      </dsp:nvSpPr>
      <dsp:spPr>
        <a:xfrm>
          <a:off x="2305152" y="572008"/>
          <a:ext cx="2196000" cy="2196000"/>
        </a:xfrm>
        <a:prstGeom prst="round2DiagRect">
          <a:avLst>
            <a:gd name="adj1" fmla="val 29727"/>
            <a:gd name="adj2" fmla="val 0"/>
          </a:avLst>
        </a:prstGeom>
        <a:solidFill>
          <a:schemeClr val="accent2"/>
        </a:solidFill>
        <a:ln>
          <a:noFill/>
        </a:ln>
        <a:effectLst/>
      </dsp:spPr>
      <dsp:style>
        <a:lnRef idx="0">
          <a:scrgbClr r="0" g="0" b="0"/>
        </a:lnRef>
        <a:fillRef idx="1">
          <a:scrgbClr r="0" g="0" b="0"/>
        </a:fillRef>
        <a:effectRef idx="0">
          <a:scrgbClr r="0" g="0" b="0"/>
        </a:effectRef>
        <a:fontRef idx="minor"/>
      </dsp:style>
    </dsp:sp>
    <dsp:sp modelId="{0A9E1FAF-B31C-4339-BF90-BD59753D97CE}">
      <dsp:nvSpPr>
        <dsp:cNvPr id="0" name=""/>
        <dsp:cNvSpPr/>
      </dsp:nvSpPr>
      <dsp:spPr>
        <a:xfrm>
          <a:off x="2773147" y="1039987"/>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433793-D077-4F04-AEA9-46257126FF82}">
      <dsp:nvSpPr>
        <dsp:cNvPr id="0" name=""/>
        <dsp:cNvSpPr/>
      </dsp:nvSpPr>
      <dsp:spPr>
        <a:xfrm>
          <a:off x="5768745" y="3127461"/>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cap="none" baseline="0" dirty="0"/>
            <a:t>Maintaining the Face Identity</a:t>
          </a:r>
        </a:p>
      </dsp:txBody>
      <dsp:txXfrm>
        <a:off x="5768745" y="3127461"/>
        <a:ext cx="36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D62BB8-1DCF-45A9-8036-E46427D10371}">
      <dsp:nvSpPr>
        <dsp:cNvPr id="0" name=""/>
        <dsp:cNvSpPr/>
      </dsp:nvSpPr>
      <dsp:spPr>
        <a:xfrm>
          <a:off x="1943745" y="308160"/>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788819-E454-4455-ABCB-960DA3762A66}">
      <dsp:nvSpPr>
        <dsp:cNvPr id="0" name=""/>
        <dsp:cNvSpPr/>
      </dsp:nvSpPr>
      <dsp:spPr>
        <a:xfrm>
          <a:off x="755745" y="2774262"/>
          <a:ext cx="4320000"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pPr>
          <a:r>
            <a:rPr lang="en-US" sz="3200" kern="1200" dirty="0"/>
            <a:t>Conditional Learning Based on Action Units</a:t>
          </a:r>
        </a:p>
      </dsp:txBody>
      <dsp:txXfrm>
        <a:off x="755745" y="2774262"/>
        <a:ext cx="4320000" cy="1012500"/>
      </dsp:txXfrm>
    </dsp:sp>
    <dsp:sp modelId="{8473503F-DDB7-4966-B6DD-BC01D1679FBD}">
      <dsp:nvSpPr>
        <dsp:cNvPr id="0" name=""/>
        <dsp:cNvSpPr/>
      </dsp:nvSpPr>
      <dsp:spPr>
        <a:xfrm>
          <a:off x="7019745" y="308160"/>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C7F5857-0DBB-4E72-873D-C6124C336E1B}">
      <dsp:nvSpPr>
        <dsp:cNvPr id="0" name=""/>
        <dsp:cNvSpPr/>
      </dsp:nvSpPr>
      <dsp:spPr>
        <a:xfrm>
          <a:off x="5831745" y="2774262"/>
          <a:ext cx="4320000"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pPr>
          <a:r>
            <a:rPr lang="en-US" sz="3200" kern="1200" dirty="0"/>
            <a:t>Fully Unsupervised Strategy</a:t>
          </a:r>
        </a:p>
      </dsp:txBody>
      <dsp:txXfrm>
        <a:off x="5831745" y="2774262"/>
        <a:ext cx="4320000" cy="10125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286ABF-6382-4A6A-B1EA-3D43D88C00BE}">
      <dsp:nvSpPr>
        <dsp:cNvPr id="0" name=""/>
        <dsp:cNvSpPr/>
      </dsp:nvSpPr>
      <dsp:spPr>
        <a:xfrm>
          <a:off x="663994" y="244562"/>
          <a:ext cx="2686772" cy="180666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CFCAC3-4C0D-4E66-AB0B-91BC52B443F1}">
      <dsp:nvSpPr>
        <dsp:cNvPr id="0" name=""/>
        <dsp:cNvSpPr/>
      </dsp:nvSpPr>
      <dsp:spPr>
        <a:xfrm>
          <a:off x="937111" y="504023"/>
          <a:ext cx="2686772" cy="1806666"/>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Action Units</a:t>
          </a:r>
        </a:p>
      </dsp:txBody>
      <dsp:txXfrm>
        <a:off x="990026" y="556938"/>
        <a:ext cx="2580942" cy="1700836"/>
      </dsp:txXfrm>
    </dsp:sp>
    <dsp:sp modelId="{898396E4-11A9-4604-83BE-CF79D43D2322}">
      <dsp:nvSpPr>
        <dsp:cNvPr id="0" name=""/>
        <dsp:cNvSpPr/>
      </dsp:nvSpPr>
      <dsp:spPr>
        <a:xfrm>
          <a:off x="2105671" y="3124696"/>
          <a:ext cx="2752303" cy="1754767"/>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4722F2-C975-4444-9745-6DEE8A69C6C1}">
      <dsp:nvSpPr>
        <dsp:cNvPr id="0" name=""/>
        <dsp:cNvSpPr/>
      </dsp:nvSpPr>
      <dsp:spPr>
        <a:xfrm>
          <a:off x="2378788" y="3384156"/>
          <a:ext cx="2752303" cy="1754767"/>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Facial Action Coding System </a:t>
          </a:r>
        </a:p>
        <a:p>
          <a:pPr marL="0" lvl="0" indent="0" algn="ctr" defTabSz="1333500">
            <a:lnSpc>
              <a:spcPct val="90000"/>
            </a:lnSpc>
            <a:spcBef>
              <a:spcPct val="0"/>
            </a:spcBef>
            <a:spcAft>
              <a:spcPct val="35000"/>
            </a:spcAft>
            <a:buNone/>
          </a:pPr>
          <a:r>
            <a:rPr lang="en-US" sz="3000" kern="1200" dirty="0"/>
            <a:t>(FACS)</a:t>
          </a:r>
        </a:p>
      </dsp:txBody>
      <dsp:txXfrm>
        <a:off x="2430183" y="3435551"/>
        <a:ext cx="2649513" cy="16519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9E3F35-84EA-4E8F-A580-7818AA677757}">
      <dsp:nvSpPr>
        <dsp:cNvPr id="0" name=""/>
        <dsp:cNvSpPr/>
      </dsp:nvSpPr>
      <dsp:spPr>
        <a:xfrm>
          <a:off x="1873339" y="622499"/>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6CD62A-D235-4E8B-B168-946FD057D761}">
      <dsp:nvSpPr>
        <dsp:cNvPr id="0" name=""/>
        <dsp:cNvSpPr/>
      </dsp:nvSpPr>
      <dsp:spPr>
        <a:xfrm>
          <a:off x="755745" y="2247759"/>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kern="1200" dirty="0"/>
            <a:t>Model Focus Attention Only Over Relevant Features for Expressions</a:t>
          </a:r>
        </a:p>
      </dsp:txBody>
      <dsp:txXfrm>
        <a:off x="755745" y="2247759"/>
        <a:ext cx="4320000" cy="648000"/>
      </dsp:txXfrm>
    </dsp:sp>
    <dsp:sp modelId="{965EE707-594F-4E19-959B-AA4CE97EF1BB}">
      <dsp:nvSpPr>
        <dsp:cNvPr id="0" name=""/>
        <dsp:cNvSpPr/>
      </dsp:nvSpPr>
      <dsp:spPr>
        <a:xfrm>
          <a:off x="755745" y="2953164"/>
          <a:ext cx="4320000" cy="529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pPr>
          <a:r>
            <a:rPr lang="en-US" sz="1500" kern="1200" dirty="0"/>
            <a:t>It allows to learn only what is necessary</a:t>
          </a:r>
        </a:p>
        <a:p>
          <a:pPr marL="114300" lvl="1" indent="-114300" algn="l" defTabSz="666750">
            <a:lnSpc>
              <a:spcPct val="90000"/>
            </a:lnSpc>
            <a:spcBef>
              <a:spcPct val="0"/>
            </a:spcBef>
            <a:spcAft>
              <a:spcPct val="15000"/>
            </a:spcAft>
            <a:buNone/>
          </a:pPr>
          <a:r>
            <a:rPr lang="en-US" sz="1500" kern="1200" dirty="0"/>
            <a:t>No background, no immutable features (glasses)</a:t>
          </a:r>
        </a:p>
      </dsp:txBody>
      <dsp:txXfrm>
        <a:off x="755745" y="2953164"/>
        <a:ext cx="4320000" cy="529419"/>
      </dsp:txXfrm>
    </dsp:sp>
    <dsp:sp modelId="{29DB99EC-EF6D-4328-94B0-6D5D2EC58961}">
      <dsp:nvSpPr>
        <dsp:cNvPr id="0" name=""/>
        <dsp:cNvSpPr/>
      </dsp:nvSpPr>
      <dsp:spPr>
        <a:xfrm>
          <a:off x="6918857" y="622499"/>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6B76FF8-936F-4F89-924F-AEF2F3549EDF}">
      <dsp:nvSpPr>
        <dsp:cNvPr id="0" name=""/>
        <dsp:cNvSpPr/>
      </dsp:nvSpPr>
      <dsp:spPr>
        <a:xfrm>
          <a:off x="5831745" y="2247759"/>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kern="1200" dirty="0"/>
            <a:t>Non Supervised Method Eases an Adapted Dataset Generation </a:t>
          </a:r>
        </a:p>
      </dsp:txBody>
      <dsp:txXfrm>
        <a:off x="5831745" y="2247759"/>
        <a:ext cx="4320000" cy="648000"/>
      </dsp:txXfrm>
    </dsp:sp>
    <dsp:sp modelId="{059291C2-E329-4960-A0AE-15C076ED75FE}">
      <dsp:nvSpPr>
        <dsp:cNvPr id="0" name=""/>
        <dsp:cNvSpPr/>
      </dsp:nvSpPr>
      <dsp:spPr>
        <a:xfrm>
          <a:off x="5831745" y="2953164"/>
          <a:ext cx="4320000" cy="529419"/>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86C3F-77BA-43D1-B077-7AD00F79873B}">
      <dsp:nvSpPr>
        <dsp:cNvPr id="0" name=""/>
        <dsp:cNvSpPr/>
      </dsp:nvSpPr>
      <dsp:spPr>
        <a:xfrm>
          <a:off x="708495" y="40496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D2AF10-83F1-4CF6-89DE-6B8122420646}">
      <dsp:nvSpPr>
        <dsp:cNvPr id="0" name=""/>
        <dsp:cNvSpPr/>
      </dsp:nvSpPr>
      <dsp:spPr>
        <a:xfrm>
          <a:off x="1125307" y="821773"/>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460BF18-E98A-434B-8C49-1EBD66397112}">
      <dsp:nvSpPr>
        <dsp:cNvPr id="0" name=""/>
        <dsp:cNvSpPr/>
      </dsp:nvSpPr>
      <dsp:spPr>
        <a:xfrm>
          <a:off x="83276"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cap="none" baseline="0" dirty="0"/>
            <a:t>Animating with Poses</a:t>
          </a:r>
        </a:p>
      </dsp:txBody>
      <dsp:txXfrm>
        <a:off x="83276" y="2969961"/>
        <a:ext cx="3206250" cy="720000"/>
      </dsp:txXfrm>
    </dsp:sp>
    <dsp:sp modelId="{AB2B3A42-B37B-4E01-A44E-020EF2313883}">
      <dsp:nvSpPr>
        <dsp:cNvPr id="0" name=""/>
        <dsp:cNvSpPr/>
      </dsp:nvSpPr>
      <dsp:spPr>
        <a:xfrm>
          <a:off x="4475838" y="40496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CFB026-D2A4-4D33-BBBB-9716BD15B241}">
      <dsp:nvSpPr>
        <dsp:cNvPr id="0" name=""/>
        <dsp:cNvSpPr/>
      </dsp:nvSpPr>
      <dsp:spPr>
        <a:xfrm>
          <a:off x="4892651" y="821773"/>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6307C7C-9237-4745-819F-B4B5A86A08AF}">
      <dsp:nvSpPr>
        <dsp:cNvPr id="0" name=""/>
        <dsp:cNvSpPr/>
      </dsp:nvSpPr>
      <dsp:spPr>
        <a:xfrm>
          <a:off x="3850620"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cap="none" baseline="0" dirty="0"/>
            <a:t>Application Over non Human-Face Datasets</a:t>
          </a:r>
        </a:p>
      </dsp:txBody>
      <dsp:txXfrm>
        <a:off x="3850620" y="2969961"/>
        <a:ext cx="3206250" cy="720000"/>
      </dsp:txXfrm>
    </dsp:sp>
    <dsp:sp modelId="{F654F5AC-8D55-4274-AB1C-DF3FC5A79D9B}">
      <dsp:nvSpPr>
        <dsp:cNvPr id="0" name=""/>
        <dsp:cNvSpPr/>
      </dsp:nvSpPr>
      <dsp:spPr>
        <a:xfrm>
          <a:off x="8243182" y="40496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C9B1EC-2353-4D0F-83D3-744301D0475C}">
      <dsp:nvSpPr>
        <dsp:cNvPr id="0" name=""/>
        <dsp:cNvSpPr/>
      </dsp:nvSpPr>
      <dsp:spPr>
        <a:xfrm>
          <a:off x="8659995" y="821773"/>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F2FF603-1946-4349-B00F-E59D1873CFFA}">
      <dsp:nvSpPr>
        <dsp:cNvPr id="0" name=""/>
        <dsp:cNvSpPr/>
      </dsp:nvSpPr>
      <dsp:spPr>
        <a:xfrm>
          <a:off x="7617963"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cap="none" baseline="0" dirty="0"/>
            <a:t>Modifying Emotion Over Video Cuts</a:t>
          </a:r>
        </a:p>
      </dsp:txBody>
      <dsp:txXfrm>
        <a:off x="7617963" y="2969961"/>
        <a:ext cx="320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4-14T10:25:13.77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10904 17704 0,'2313'-165'224,"-2101"118"-214,-118 47-8,24 0 14,24 0-7,47 0 2,-48 0 3,-70 0 1,-47 0-5,-1 0 2</inkml:trace>
</inkml:ink>
</file>

<file path=ppt/media/image1.gif>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png>
</file>

<file path=ppt/media/image29.jpeg>
</file>

<file path=ppt/media/image29.png>
</file>

<file path=ppt/media/image3.gif>
</file>

<file path=ppt/media/image30.jpeg>
</file>

<file path=ppt/media/image31.png>
</file>

<file path=ppt/media/image32.png>
</file>

<file path=ppt/media/image33.png>
</file>

<file path=ppt/media/image34.png>
</file>

<file path=ppt/media/image340.png>
</file>

<file path=ppt/media/image35.png>
</file>

<file path=ppt/media/image36.png>
</file>

<file path=ppt/media/image37.png>
</file>

<file path=ppt/media/image38.png>
</file>

<file path=ppt/media/image39.png>
</file>

<file path=ppt/media/image390.png>
</file>

<file path=ppt/media/image4.g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gi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gif>
</file>

<file path=ppt/media/image60.png>
</file>

<file path=ppt/media/image61.svg>
</file>

<file path=ppt/media/image62.png>
</file>

<file path=ppt/media/image63.svg>
</file>

<file path=ppt/media/image64.png>
</file>

<file path=ppt/media/image65.png>
</file>

<file path=ppt/media/image66.png>
</file>

<file path=ppt/media/image67.svg>
</file>

<file path=ppt/media/image68.png>
</file>

<file path=ppt/media/image69.svg>
</file>

<file path=ppt/media/image7.png>
</file>

<file path=ppt/media/image70.png>
</file>

<file path=ppt/media/image71.svg>
</file>

<file path=ppt/media/image72.png>
</file>

<file path=ppt/media/image73.png>
</file>

<file path=ppt/media/image74.pn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95D114-46E3-4CB5-A715-4621ADFE4A07}" type="datetimeFigureOut">
              <a:rPr lang="en-US" smtClean="0"/>
              <a:t>4/14/2020</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4042F8-EF30-4F2B-AEF2-32A0DEF5B68B}" type="slidenum">
              <a:rPr lang="en-US" smtClean="0"/>
              <a:t>‹Nº›</a:t>
            </a:fld>
            <a:endParaRPr lang="en-US"/>
          </a:p>
        </p:txBody>
      </p:sp>
    </p:spTree>
    <p:extLst>
      <p:ext uri="{BB962C8B-B14F-4D97-AF65-F5344CB8AC3E}">
        <p14:creationId xmlns:p14="http://schemas.microsoft.com/office/powerpoint/2010/main" val="112313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ccv2018.org/awards-2/"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My Name is Eric </a:t>
            </a:r>
            <a:r>
              <a:rPr lang="en-US" dirty="0" err="1"/>
              <a:t>Cañas</a:t>
            </a:r>
            <a:r>
              <a:rPr lang="en-US" dirty="0"/>
              <a:t> and I will present </a:t>
            </a:r>
            <a:r>
              <a:rPr lang="en-US" dirty="0" err="1"/>
              <a:t>GANimation</a:t>
            </a:r>
            <a:r>
              <a:rPr lang="en-US" dirty="0"/>
              <a:t>. This work propose a GAN Network which focuses on generate facial expression animations from a Single Image. It was awarded with the </a:t>
            </a:r>
            <a:r>
              <a:rPr lang="en-US" sz="1200" b="1" i="0" u="none" strike="noStrike" kern="1200" dirty="0">
                <a:solidFill>
                  <a:schemeClr val="tx1"/>
                </a:solidFill>
                <a:effectLst/>
                <a:latin typeface="+mn-lt"/>
                <a:ea typeface="+mn-ea"/>
                <a:cs typeface="+mn-cs"/>
                <a:hlinkClick r:id="rId3"/>
              </a:rPr>
              <a:t>Best Paper Award Honorable Mention</a:t>
            </a:r>
            <a:r>
              <a:rPr lang="en-US" sz="1200" b="1" i="0" u="none" strike="noStrike" kern="1200" dirty="0">
                <a:solidFill>
                  <a:schemeClr val="tx1"/>
                </a:solidFill>
                <a:effectLst/>
                <a:latin typeface="+mn-lt"/>
                <a:ea typeface="+mn-ea"/>
                <a:cs typeface="+mn-cs"/>
              </a:rPr>
              <a:t> at ECCV 2018.</a:t>
            </a:r>
            <a:endParaRPr lang="en-US" dirty="0"/>
          </a:p>
        </p:txBody>
      </p:sp>
      <p:sp>
        <p:nvSpPr>
          <p:cNvPr id="4" name="Marcador de número de diapositiva 3"/>
          <p:cNvSpPr>
            <a:spLocks noGrp="1"/>
          </p:cNvSpPr>
          <p:nvPr>
            <p:ph type="sldNum" sz="quarter" idx="5"/>
          </p:nvPr>
        </p:nvSpPr>
        <p:spPr/>
        <p:txBody>
          <a:bodyPr/>
          <a:lstStyle/>
          <a:p>
            <a:fld id="{6A4042F8-EF30-4F2B-AEF2-32A0DEF5B68B}" type="slidenum">
              <a:rPr lang="en-US" smtClean="0"/>
              <a:t>1</a:t>
            </a:fld>
            <a:endParaRPr lang="en-US"/>
          </a:p>
        </p:txBody>
      </p:sp>
    </p:spTree>
    <p:extLst>
      <p:ext uri="{BB962C8B-B14F-4D97-AF65-F5344CB8AC3E}">
        <p14:creationId xmlns:p14="http://schemas.microsoft.com/office/powerpoint/2010/main" val="3443081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So, now, with this knowledge in mind, it is important to make a more accurate analysis about the strong and weak points that the work presents.</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10</a:t>
            </a:fld>
            <a:endParaRPr lang="en-US"/>
          </a:p>
        </p:txBody>
      </p:sp>
    </p:spTree>
    <p:extLst>
      <p:ext uri="{BB962C8B-B14F-4D97-AF65-F5344CB8AC3E}">
        <p14:creationId xmlns:p14="http://schemas.microsoft.com/office/powerpoint/2010/main" val="3490418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One of the strongest </a:t>
            </a:r>
            <a:r>
              <a:rPr lang="en-US" dirty="0" err="1"/>
              <a:t>keypoints</a:t>
            </a:r>
            <a:r>
              <a:rPr lang="en-US" dirty="0"/>
              <a:t> of this method lies in the way how images are predicted. Since the system obtains it outputs images through two generated masks applied over the input image, it allows the model to recognize what are the backgrounds, but without focusing on how these backgrounds are. It absolves the network of the charge of generating them. Moreover, it allows the network to be so robust to non seen color and illumination changes. These two aspects makes the network ideal for be applied over Images on the wild, such as film scenes. The second strongest point is one of the novelties that the approach introduces: The generation of expressions in a continuum space, allowing parameterizable half emotion expressions and even complete animations.</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11</a:t>
            </a:fld>
            <a:endParaRPr lang="en-US"/>
          </a:p>
        </p:txBody>
      </p:sp>
    </p:spTree>
    <p:extLst>
      <p:ext uri="{BB962C8B-B14F-4D97-AF65-F5344CB8AC3E}">
        <p14:creationId xmlns:p14="http://schemas.microsoft.com/office/powerpoint/2010/main" val="5908440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In addition, there is important to denote that this paradigm transition from discrete individually learned emotions to a continuum system based on Action Units, makes these Action Unit </a:t>
            </a:r>
            <a:r>
              <a:rPr lang="en-US" dirty="0" err="1"/>
              <a:t>mixables</a:t>
            </a:r>
            <a:r>
              <a:rPr lang="en-US" dirty="0"/>
              <a:t>, generating an enormous combinatory of new non trained facial expressions. Finally, the proposal about auto-annotated non supervised training, opens the door to any equivalent problem where similar aspects could be annotated in the same way. Maybe Cat Expressions? Or even modify Car images? For example, reinterpreting Action Units as attributes such as how much deflated is a Wheel or how much a door is opened. </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12</a:t>
            </a:fld>
            <a:endParaRPr lang="en-US"/>
          </a:p>
        </p:txBody>
      </p:sp>
    </p:spTree>
    <p:extLst>
      <p:ext uri="{BB962C8B-B14F-4D97-AF65-F5344CB8AC3E}">
        <p14:creationId xmlns:p14="http://schemas.microsoft.com/office/powerpoint/2010/main" val="509162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But, In Spite of all the Strong points of the method there are some drawbacks which could be taken into account. </a:t>
            </a:r>
          </a:p>
          <a:p>
            <a:r>
              <a:rPr lang="en-US" dirty="0"/>
              <a:t>The algorithm only runs over Cropped Face images. So, really when dealing with images in the wild such as previously presented, a previous crop has been applied before the transformation. It adds up an additional step which could fail. </a:t>
            </a:r>
          </a:p>
          <a:p>
            <a:r>
              <a:rPr lang="en-US" dirty="0"/>
              <a:t>Moreover, algorithm tends to produce artifacts when non seen elements produces face occlusions.</a:t>
            </a:r>
          </a:p>
          <a:p>
            <a:r>
              <a:rPr lang="en-US" dirty="0"/>
              <a:t>And Finally, It is a content aware method, trained with the anatomy of human faces, so if it is applied to different images, results would be always deformed, generating human traits on images where it is not expected.</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13</a:t>
            </a:fld>
            <a:endParaRPr lang="en-US"/>
          </a:p>
        </p:txBody>
      </p:sp>
    </p:spTree>
    <p:extLst>
      <p:ext uri="{BB962C8B-B14F-4D97-AF65-F5344CB8AC3E}">
        <p14:creationId xmlns:p14="http://schemas.microsoft.com/office/powerpoint/2010/main" val="3821322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Then, summarizing the main aspects why the algorithm works so well: Besides the Action Units explained system, the quality of the method lies in how the model focus it attention. The mask system allows each part of the network to focus only in which is relevant to change, since the rest will come directly from the input image (No Backgrounds, no immutable features).</a:t>
            </a:r>
          </a:p>
          <a:p>
            <a:r>
              <a:rPr lang="en-US" dirty="0"/>
              <a:t>Additionally the dataset is auto-annotated, and it allows to easily generate large datasets with rich information for the problem.</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14</a:t>
            </a:fld>
            <a:endParaRPr lang="en-US"/>
          </a:p>
        </p:txBody>
      </p:sp>
    </p:spTree>
    <p:extLst>
      <p:ext uri="{BB962C8B-B14F-4D97-AF65-F5344CB8AC3E}">
        <p14:creationId xmlns:p14="http://schemas.microsoft.com/office/powerpoint/2010/main" val="4077246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And for conclude, it is interesting to make a brief comment about how this work could be continued. As his author proposes, it could be interesting to research about its application over video scenes and even animating with human poses. However, in my opinion, the most important fields where this work could lead , would be to its application over other equivalent auto-annotated datasets different from human faces. Reinterpreting the Action Unit system for Animal expressions, or even modifying inanimate objects such as cars. This paper proposes a smart and precise method for solving some aspects of the Image to Image Translation Problem, and it would be an error to non exploit it outside the field of Face Expression Modification.  </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15</a:t>
            </a:fld>
            <a:endParaRPr lang="en-US"/>
          </a:p>
        </p:txBody>
      </p:sp>
    </p:spTree>
    <p:extLst>
      <p:ext uri="{BB962C8B-B14F-4D97-AF65-F5344CB8AC3E}">
        <p14:creationId xmlns:p14="http://schemas.microsoft.com/office/powerpoint/2010/main" val="3877481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Thanks</a:t>
            </a:r>
            <a:r>
              <a:rPr lang="es-ES" dirty="0"/>
              <a:t> </a:t>
            </a:r>
            <a:r>
              <a:rPr lang="es-ES" dirty="0" err="1"/>
              <a:t>for</a:t>
            </a:r>
            <a:r>
              <a:rPr lang="es-ES" dirty="0"/>
              <a:t> </a:t>
            </a:r>
            <a:r>
              <a:rPr lang="es-ES" dirty="0" err="1"/>
              <a:t>your</a:t>
            </a:r>
            <a:r>
              <a:rPr lang="es-ES" dirty="0"/>
              <a:t> </a:t>
            </a:r>
            <a:r>
              <a:rPr lang="es-ES" dirty="0" err="1"/>
              <a:t>attention</a:t>
            </a:r>
            <a:endParaRPr lang="es-ES" dirty="0"/>
          </a:p>
        </p:txBody>
      </p:sp>
      <p:sp>
        <p:nvSpPr>
          <p:cNvPr id="4" name="Marcador de número de diapositiva 3"/>
          <p:cNvSpPr>
            <a:spLocks noGrp="1"/>
          </p:cNvSpPr>
          <p:nvPr>
            <p:ph type="sldNum" sz="quarter" idx="5"/>
          </p:nvPr>
        </p:nvSpPr>
        <p:spPr/>
        <p:txBody>
          <a:bodyPr/>
          <a:lstStyle/>
          <a:p>
            <a:fld id="{6A4042F8-EF30-4F2B-AEF2-32A0DEF5B68B}" type="slidenum">
              <a:rPr lang="en-US" smtClean="0"/>
              <a:t>16</a:t>
            </a:fld>
            <a:endParaRPr lang="en-US"/>
          </a:p>
        </p:txBody>
      </p:sp>
    </p:spTree>
    <p:extLst>
      <p:ext uri="{BB962C8B-B14F-4D97-AF65-F5344CB8AC3E}">
        <p14:creationId xmlns:p14="http://schemas.microsoft.com/office/powerpoint/2010/main" val="1656471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err="1"/>
              <a:t>GANimation</a:t>
            </a:r>
            <a:r>
              <a:rPr lang="en-US" dirty="0"/>
              <a:t> focus it works over a very concrete field of the Image to Image translation problem. Works in this field aims to modify individual attributes from Face Images while maintaining the identity of that face. For example, generating from these kind of Inputs, outputs where an attribute such as Hair Color or Gender is changed.</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2</a:t>
            </a:fld>
            <a:endParaRPr lang="en-US"/>
          </a:p>
        </p:txBody>
      </p:sp>
    </p:spTree>
    <p:extLst>
      <p:ext uri="{BB962C8B-B14F-4D97-AF65-F5344CB8AC3E}">
        <p14:creationId xmlns:p14="http://schemas.microsoft.com/office/powerpoint/2010/main" val="3893013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More Concretely, </a:t>
            </a:r>
            <a:r>
              <a:rPr lang="en-US" dirty="0" err="1"/>
              <a:t>GANimation</a:t>
            </a:r>
            <a:r>
              <a:rPr lang="en-US" dirty="0"/>
              <a:t> focuses in rendering novel expressions from an Input Image. There are already several works through the state of the Art which taking an input image are able to generate a requested novel expression. But the proposal of this work is to remove this inherent discretization, generating these novel expressions in a continuum space.</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3</a:t>
            </a:fld>
            <a:endParaRPr lang="en-US"/>
          </a:p>
        </p:txBody>
      </p:sp>
    </p:spTree>
    <p:extLst>
      <p:ext uri="{BB962C8B-B14F-4D97-AF65-F5344CB8AC3E}">
        <p14:creationId xmlns:p14="http://schemas.microsoft.com/office/powerpoint/2010/main" val="1186884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To achieve this goal, the most relevant Key Point which this work introduce is its methodology. It present a conditional learning Scheme based on the Facial Action Units, and training in a Fully Unsupervised way.</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4</a:t>
            </a:fld>
            <a:endParaRPr lang="en-US"/>
          </a:p>
        </p:txBody>
      </p:sp>
    </p:spTree>
    <p:extLst>
      <p:ext uri="{BB962C8B-B14F-4D97-AF65-F5344CB8AC3E}">
        <p14:creationId xmlns:p14="http://schemas.microsoft.com/office/powerpoint/2010/main" val="25631043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So what Action Units are? Action Units are the fundamental individual actions done by certain groups of face muscles. They are defined by experts and codified through the Facial Action Coding System. And they can be automatically analyzed, generating an auto-annotated dataset, containing for each photo a vector with each Action Unit Activation. These annotations can be used as the Conditioning Parameters of the network.</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5</a:t>
            </a:fld>
            <a:endParaRPr lang="en-US"/>
          </a:p>
        </p:txBody>
      </p:sp>
    </p:spTree>
    <p:extLst>
      <p:ext uri="{BB962C8B-B14F-4D97-AF65-F5344CB8AC3E}">
        <p14:creationId xmlns:p14="http://schemas.microsoft.com/office/powerpoint/2010/main" val="2320069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Now, The Key Point which makes the system work as well as it works is the Generative Model which it proposes. This model is not centered into generate a final image as most of the usual Generative Models. Instead, it generates 2 masks. An attention mask which weight the importance of each pixel variation, and a color mask which will define the new image changes. Final image will be obtained from mixing the Input and the Color mask as the attention mask indicate. This method allows the network to keep backgrounds and static elements unchanged between images, focusing the learning efforts only in the changing structures.</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6</a:t>
            </a:fld>
            <a:endParaRPr lang="en-US"/>
          </a:p>
        </p:txBody>
      </p:sp>
    </p:spTree>
    <p:extLst>
      <p:ext uri="{BB962C8B-B14F-4D97-AF65-F5344CB8AC3E}">
        <p14:creationId xmlns:p14="http://schemas.microsoft.com/office/powerpoint/2010/main" val="2714317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In order to make this learning process unsupervised the last presented network is followed by an inverse network, which will try to recover the original Input. Then the pipeline is defined as follows: An input image is introduced with wanted Action Unit activations (defining the new expression). Then, applying to this output image, the activations of the original Action Units, the original Input should be recovered, including image and that first Objective Expression. </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7</a:t>
            </a:fld>
            <a:endParaRPr lang="en-US"/>
          </a:p>
        </p:txBody>
      </p:sp>
    </p:spTree>
    <p:extLst>
      <p:ext uri="{BB962C8B-B14F-4D97-AF65-F5344CB8AC3E}">
        <p14:creationId xmlns:p14="http://schemas.microsoft.com/office/powerpoint/2010/main" val="1287916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Using the learning method presented in last slides, </a:t>
            </a:r>
            <a:r>
              <a:rPr lang="en-US" dirty="0" err="1"/>
              <a:t>GANimation</a:t>
            </a:r>
            <a:r>
              <a:rPr lang="en-US" dirty="0"/>
              <a:t> has been able to achieve the current State of the Art results, improving it with photo-realistic images with a better quality.</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8</a:t>
            </a:fld>
            <a:endParaRPr lang="en-US"/>
          </a:p>
        </p:txBody>
      </p:sp>
    </p:spTree>
    <p:extLst>
      <p:ext uri="{BB962C8B-B14F-4D97-AF65-F5344CB8AC3E}">
        <p14:creationId xmlns:p14="http://schemas.microsoft.com/office/powerpoint/2010/main" val="3016796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However, the key point of the </a:t>
            </a:r>
            <a:r>
              <a:rPr lang="en-US" dirty="0" err="1"/>
              <a:t>GANimation</a:t>
            </a:r>
            <a:r>
              <a:rPr lang="en-US" dirty="0"/>
              <a:t> achievement has not been in this discrete emotion field. Since the approach has lead with a higher level problem, generating results in a non discrete space.</a:t>
            </a:r>
          </a:p>
        </p:txBody>
      </p:sp>
      <p:sp>
        <p:nvSpPr>
          <p:cNvPr id="4" name="Marcador de número de diapositiva 3"/>
          <p:cNvSpPr>
            <a:spLocks noGrp="1"/>
          </p:cNvSpPr>
          <p:nvPr>
            <p:ph type="sldNum" sz="quarter" idx="5"/>
          </p:nvPr>
        </p:nvSpPr>
        <p:spPr/>
        <p:txBody>
          <a:bodyPr/>
          <a:lstStyle/>
          <a:p>
            <a:fld id="{6A4042F8-EF30-4F2B-AEF2-32A0DEF5B68B}" type="slidenum">
              <a:rPr lang="en-US" smtClean="0"/>
              <a:t>9</a:t>
            </a:fld>
            <a:endParaRPr lang="en-US"/>
          </a:p>
        </p:txBody>
      </p:sp>
    </p:spTree>
    <p:extLst>
      <p:ext uri="{BB962C8B-B14F-4D97-AF65-F5344CB8AC3E}">
        <p14:creationId xmlns:p14="http://schemas.microsoft.com/office/powerpoint/2010/main" val="732617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37413E7-FD9B-41E5-B1BF-A74E6C924681}" type="datetimeFigureOut">
              <a:rPr lang="en-US" smtClean="0"/>
              <a:t>4/14/2020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2548275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37413E7-FD9B-41E5-B1BF-A74E6C924681}" type="datetimeFigureOut">
              <a:rPr lang="en-US" smtClean="0"/>
              <a:t>4/14/2020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3737315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37413E7-FD9B-41E5-B1BF-A74E6C924681}" type="datetimeFigureOut">
              <a:rPr lang="en-US" smtClean="0"/>
              <a:t>4/14/2020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581789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37413E7-FD9B-41E5-B1BF-A74E6C924681}" type="datetimeFigureOut">
              <a:rPr lang="en-US" smtClean="0"/>
              <a:t>4/14/2020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3872712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37413E7-FD9B-41E5-B1BF-A74E6C924681}" type="datetimeFigureOut">
              <a:rPr lang="en-US" smtClean="0"/>
              <a:t>4/14/2020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1682912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37413E7-FD9B-41E5-B1BF-A74E6C924681}" type="datetimeFigureOut">
              <a:rPr lang="en-US" smtClean="0"/>
              <a:t>4/14/2020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80604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37413E7-FD9B-41E5-B1BF-A74E6C924681}" type="datetimeFigureOut">
              <a:rPr lang="en-US" smtClean="0"/>
              <a:t>4/14/2020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410555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37413E7-FD9B-41E5-B1BF-A74E6C924681}" type="datetimeFigureOut">
              <a:rPr lang="en-US" smtClean="0"/>
              <a:t>4/14/2020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1141708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7413E7-FD9B-41E5-B1BF-A74E6C924681}" type="datetimeFigureOut">
              <a:rPr lang="en-US" smtClean="0"/>
              <a:t>4/14/2020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3427835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37413E7-FD9B-41E5-B1BF-A74E6C924681}" type="datetimeFigureOut">
              <a:rPr lang="en-US" smtClean="0"/>
              <a:t>4/14/2020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322364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37413E7-FD9B-41E5-B1BF-A74E6C924681}" type="datetimeFigureOut">
              <a:rPr lang="en-US" smtClean="0"/>
              <a:t>4/14/2020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8AD8C7-A594-4DB3-96D6-F22BE5B3217E}" type="slidenum">
              <a:rPr lang="en-US" smtClean="0"/>
              <a:t>‹Nº›</a:t>
            </a:fld>
            <a:endParaRPr lang="en-US"/>
          </a:p>
        </p:txBody>
      </p:sp>
    </p:spTree>
    <p:extLst>
      <p:ext uri="{BB962C8B-B14F-4D97-AF65-F5344CB8AC3E}">
        <p14:creationId xmlns:p14="http://schemas.microsoft.com/office/powerpoint/2010/main" val="2847019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7413E7-FD9B-41E5-B1BF-A74E6C924681}" type="datetimeFigureOut">
              <a:rPr lang="en-US" smtClean="0"/>
              <a:t>4/14/2020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8AD8C7-A594-4DB3-96D6-F22BE5B3217E}" type="slidenum">
              <a:rPr lang="en-US" smtClean="0"/>
              <a:t>‹Nº›</a:t>
            </a:fld>
            <a:endParaRPr lang="en-US"/>
          </a:p>
        </p:txBody>
      </p:sp>
    </p:spTree>
    <p:extLst>
      <p:ext uri="{BB962C8B-B14F-4D97-AF65-F5344CB8AC3E}">
        <p14:creationId xmlns:p14="http://schemas.microsoft.com/office/powerpoint/2010/main" val="325543022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gif"/><Relationship Id="rId13" Type="http://schemas.openxmlformats.org/officeDocument/2006/relationships/image" Target="../media/image7.png"/><Relationship Id="rId3" Type="http://schemas.openxmlformats.org/officeDocument/2006/relationships/slideLayout" Target="../slideLayouts/slideLayout1.xml"/><Relationship Id="rId7" Type="http://schemas.openxmlformats.org/officeDocument/2006/relationships/image" Target="../media/image3.gif"/><Relationship Id="rId12" Type="http://schemas.openxmlformats.org/officeDocument/2006/relationships/image" Target="../media/image7.emf"/><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gif"/><Relationship Id="rId11" Type="http://schemas.openxmlformats.org/officeDocument/2006/relationships/customXml" Target="../ink/ink1.xml"/><Relationship Id="rId5" Type="http://schemas.openxmlformats.org/officeDocument/2006/relationships/image" Target="../media/image1.gif"/><Relationship Id="rId10" Type="http://schemas.openxmlformats.org/officeDocument/2006/relationships/image" Target="../media/image6.gif"/><Relationship Id="rId4" Type="http://schemas.openxmlformats.org/officeDocument/2006/relationships/notesSlide" Target="../notesSlides/notesSlide1.xml"/><Relationship Id="rId9" Type="http://schemas.openxmlformats.org/officeDocument/2006/relationships/image" Target="../media/image5.gif"/></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6.gif"/><Relationship Id="rId3" Type="http://schemas.openxmlformats.org/officeDocument/2006/relationships/audio" Target="../media/media11.m4a"/><Relationship Id="rId7" Type="http://schemas.openxmlformats.org/officeDocument/2006/relationships/image" Target="../media/image390.png"/><Relationship Id="rId12" Type="http://schemas.openxmlformats.org/officeDocument/2006/relationships/image" Target="../media/image44.png"/><Relationship Id="rId2" Type="http://schemas.microsoft.com/office/2007/relationships/media" Target="../media/media11.m4a"/><Relationship Id="rId16" Type="http://schemas.openxmlformats.org/officeDocument/2006/relationships/image" Target="../media/image7.png"/><Relationship Id="rId1" Type="http://schemas.openxmlformats.org/officeDocument/2006/relationships/tags" Target="../tags/tag8.xml"/><Relationship Id="rId6" Type="http://schemas.openxmlformats.org/officeDocument/2006/relationships/image" Target="../media/image39.png"/><Relationship Id="rId11" Type="http://schemas.openxmlformats.org/officeDocument/2006/relationships/image" Target="../media/image43.png"/><Relationship Id="rId5" Type="http://schemas.openxmlformats.org/officeDocument/2006/relationships/notesSlide" Target="../notesSlides/notesSlide11.xml"/><Relationship Id="rId15" Type="http://schemas.openxmlformats.org/officeDocument/2006/relationships/image" Target="../media/image46.png"/><Relationship Id="rId10" Type="http://schemas.openxmlformats.org/officeDocument/2006/relationships/image" Target="../media/image42.png"/><Relationship Id="rId4" Type="http://schemas.openxmlformats.org/officeDocument/2006/relationships/slideLayout" Target="../slideLayouts/slideLayout2.xml"/><Relationship Id="rId9" Type="http://schemas.openxmlformats.org/officeDocument/2006/relationships/image" Target="../media/image41.png"/><Relationship Id="rId14" Type="http://schemas.openxmlformats.org/officeDocument/2006/relationships/image" Target="../media/image45.png"/></Relationships>
</file>

<file path=ppt/slides/_rels/slide1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audio" Target="../media/media12.m4a"/><Relationship Id="rId7" Type="http://schemas.openxmlformats.org/officeDocument/2006/relationships/image" Target="../media/image30.jpeg"/><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47.png"/><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13.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55.png"/><Relationship Id="rId18" Type="http://schemas.openxmlformats.org/officeDocument/2006/relationships/image" Target="../media/image58.png"/><Relationship Id="rId3" Type="http://schemas.openxmlformats.org/officeDocument/2006/relationships/audio" Target="../media/media13.m4a"/><Relationship Id="rId7" Type="http://schemas.openxmlformats.org/officeDocument/2006/relationships/image" Target="../media/image49.png"/><Relationship Id="rId12" Type="http://schemas.openxmlformats.org/officeDocument/2006/relationships/image" Target="../media/image54.png"/><Relationship Id="rId17" Type="http://schemas.openxmlformats.org/officeDocument/2006/relationships/image" Target="../media/image57.png"/><Relationship Id="rId2" Type="http://schemas.microsoft.com/office/2007/relationships/media" Target="../media/media13.m4a"/><Relationship Id="rId16" Type="http://schemas.openxmlformats.org/officeDocument/2006/relationships/image" Target="../media/image56.png"/><Relationship Id="rId20" Type="http://schemas.openxmlformats.org/officeDocument/2006/relationships/image" Target="../media/image7.png"/><Relationship Id="rId1" Type="http://schemas.openxmlformats.org/officeDocument/2006/relationships/tags" Target="../tags/tag10.xml"/><Relationship Id="rId6" Type="http://schemas.openxmlformats.org/officeDocument/2006/relationships/image" Target="../media/image48.png"/><Relationship Id="rId11" Type="http://schemas.openxmlformats.org/officeDocument/2006/relationships/image" Target="../media/image53.png"/><Relationship Id="rId5" Type="http://schemas.openxmlformats.org/officeDocument/2006/relationships/notesSlide" Target="../notesSlides/notesSlide13.xml"/><Relationship Id="rId15" Type="http://schemas.openxmlformats.org/officeDocument/2006/relationships/image" Target="../media/image43.png"/><Relationship Id="rId10" Type="http://schemas.openxmlformats.org/officeDocument/2006/relationships/image" Target="../media/image52.png"/><Relationship Id="rId19" Type="http://schemas.openxmlformats.org/officeDocument/2006/relationships/image" Target="../media/image59.png"/><Relationship Id="rId4" Type="http://schemas.openxmlformats.org/officeDocument/2006/relationships/slideLayout" Target="../slideLayouts/slideLayout2.xml"/><Relationship Id="rId9" Type="http://schemas.openxmlformats.org/officeDocument/2006/relationships/image" Target="../media/image51.png"/><Relationship Id="rId14" Type="http://schemas.openxmlformats.org/officeDocument/2006/relationships/image" Target="../media/image42.png"/></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7.png"/><Relationship Id="rId4" Type="http://schemas.openxmlformats.org/officeDocument/2006/relationships/notesSlide" Target="../notesSlides/notesSlide14.xml"/><Relationship Id="rId9" Type="http://schemas.microsoft.com/office/2007/relationships/diagramDrawing" Target="../diagrams/drawing4.xml"/></Relationships>
</file>

<file path=ppt/slides/_rels/slide15.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audio" Target="../media/media15.m4a"/><Relationship Id="rId7" Type="http://schemas.openxmlformats.org/officeDocument/2006/relationships/diagramLayout" Target="../diagrams/layout5.xml"/><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diagramData" Target="../diagrams/data5.xml"/><Relationship Id="rId11" Type="http://schemas.openxmlformats.org/officeDocument/2006/relationships/image" Target="../media/image7.png"/><Relationship Id="rId5" Type="http://schemas.openxmlformats.org/officeDocument/2006/relationships/notesSlide" Target="../notesSlides/notesSlide15.xml"/><Relationship Id="rId10" Type="http://schemas.microsoft.com/office/2007/relationships/diagramDrawing" Target="../diagrams/drawing5.xml"/><Relationship Id="rId4" Type="http://schemas.openxmlformats.org/officeDocument/2006/relationships/slideLayout" Target="../slideLayouts/slideLayout2.xml"/><Relationship Id="rId9" Type="http://schemas.openxmlformats.org/officeDocument/2006/relationships/diagramColors" Target="../diagrams/colors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arxiv.org/pdf/1711.09020.pdf" TargetMode="External"/><Relationship Id="rId5" Type="http://schemas.openxmlformats.org/officeDocument/2006/relationships/hyperlink" Target="https://journals.plos.org/plosone/article?id=10.1371/journal.pone.0177239" TargetMode="External"/><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15.png"/><Relationship Id="rId3" Type="http://schemas.openxmlformats.org/officeDocument/2006/relationships/audio" Target="../media/media2.m4a"/><Relationship Id="rId7" Type="http://schemas.openxmlformats.org/officeDocument/2006/relationships/diagramLayout" Target="../diagrams/layout1.xml"/><Relationship Id="rId12" Type="http://schemas.openxmlformats.org/officeDocument/2006/relationships/image" Target="../media/image14.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diagramData" Target="../diagrams/data1.xml"/><Relationship Id="rId11" Type="http://schemas.openxmlformats.org/officeDocument/2006/relationships/image" Target="../media/image13.png"/><Relationship Id="rId5" Type="http://schemas.openxmlformats.org/officeDocument/2006/relationships/notesSlide" Target="../notesSlides/notesSlide2.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 Id="rId1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7.png"/><Relationship Id="rId3" Type="http://schemas.openxmlformats.org/officeDocument/2006/relationships/audio" Target="../media/media3.m4a"/><Relationship Id="rId7" Type="http://schemas.openxmlformats.org/officeDocument/2006/relationships/image" Target="../media/image17.png"/><Relationship Id="rId12" Type="http://schemas.openxmlformats.org/officeDocument/2006/relationships/image" Target="../media/image22.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notesSlide" Target="../notesSlides/notesSlide3.xml"/><Relationship Id="rId10" Type="http://schemas.openxmlformats.org/officeDocument/2006/relationships/image" Target="../media/image20.png"/><Relationship Id="rId4" Type="http://schemas.openxmlformats.org/officeDocument/2006/relationships/slideLayout" Target="../slideLayouts/slideLayout2.xml"/><Relationship Id="rId9" Type="http://schemas.openxmlformats.org/officeDocument/2006/relationships/image" Target="../media/image19.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7.png"/><Relationship Id="rId4" Type="http://schemas.openxmlformats.org/officeDocument/2006/relationships/notesSlide" Target="../notesSlides/notesSlide4.xm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3.xml"/><Relationship Id="rId13" Type="http://schemas.openxmlformats.org/officeDocument/2006/relationships/image" Target="../media/image31.png"/><Relationship Id="rId3" Type="http://schemas.openxmlformats.org/officeDocument/2006/relationships/audio" Target="../media/media5.m4a"/><Relationship Id="rId7" Type="http://schemas.openxmlformats.org/officeDocument/2006/relationships/diagramLayout" Target="../diagrams/layout3.xml"/><Relationship Id="rId12" Type="http://schemas.openxmlformats.org/officeDocument/2006/relationships/image" Target="../media/image30.jpe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diagramData" Target="../diagrams/data3.xml"/><Relationship Id="rId11" Type="http://schemas.openxmlformats.org/officeDocument/2006/relationships/image" Target="../media/image29.jpeg"/><Relationship Id="rId5" Type="http://schemas.openxmlformats.org/officeDocument/2006/relationships/notesSlide" Target="../notesSlides/notesSlide5.xml"/><Relationship Id="rId15" Type="http://schemas.openxmlformats.org/officeDocument/2006/relationships/image" Target="../media/image7.png"/><Relationship Id="rId10" Type="http://schemas.microsoft.com/office/2007/relationships/diagramDrawing" Target="../diagrams/drawing3.xml"/><Relationship Id="rId4" Type="http://schemas.openxmlformats.org/officeDocument/2006/relationships/slideLayout" Target="../slideLayouts/slideLayout2.xml"/><Relationship Id="rId9" Type="http://schemas.openxmlformats.org/officeDocument/2006/relationships/diagramColors" Target="../diagrams/colors3.xml"/><Relationship Id="rId14" Type="http://schemas.openxmlformats.org/officeDocument/2006/relationships/image" Target="../media/image29.png"/></Relationships>
</file>

<file path=ppt/slides/_rels/slide6.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audio" Target="../media/media6.m4a"/><Relationship Id="rId7" Type="http://schemas.openxmlformats.org/officeDocument/2006/relationships/image" Target="../media/image33.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32.png"/><Relationship Id="rId5" Type="http://schemas.openxmlformats.org/officeDocument/2006/relationships/notesSlide" Target="../notesSlides/notesSlide6.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audio" Target="../media/media7.m4a"/><Relationship Id="rId7" Type="http://schemas.openxmlformats.org/officeDocument/2006/relationships/image" Target="../media/image340.png"/><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35.png"/><Relationship Id="rId5" Type="http://schemas.openxmlformats.org/officeDocument/2006/relationships/notesSlide" Target="../notesSlides/notesSlide7.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7.png"/><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36.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9.m4a"/><Relationship Id="rId7" Type="http://schemas.openxmlformats.org/officeDocument/2006/relationships/image" Target="../media/image38.png"/><Relationship Id="rId2" Type="http://schemas.microsoft.com/office/2007/relationships/media" Target="../media/media9.m4a"/><Relationship Id="rId1" Type="http://schemas.openxmlformats.org/officeDocument/2006/relationships/tags" Target="../tags/tag7.xml"/><Relationship Id="rId6" Type="http://schemas.openxmlformats.org/officeDocument/2006/relationships/image" Target="../media/image3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EB700D-F997-41A8-8334-7A76A7A7D4F2}"/>
              </a:ext>
            </a:extLst>
          </p:cNvPr>
          <p:cNvSpPr>
            <a:spLocks noGrp="1"/>
          </p:cNvSpPr>
          <p:nvPr>
            <p:ph type="ctrTitle"/>
          </p:nvPr>
        </p:nvSpPr>
        <p:spPr>
          <a:xfrm>
            <a:off x="676232" y="5200879"/>
            <a:ext cx="8082447" cy="802111"/>
          </a:xfrm>
        </p:spPr>
        <p:txBody>
          <a:bodyPr anchor="ctr">
            <a:normAutofit/>
          </a:bodyPr>
          <a:lstStyle/>
          <a:p>
            <a:pPr algn="l"/>
            <a:r>
              <a:rPr lang="en-US" sz="2400" b="1" dirty="0" err="1"/>
              <a:t>GANimation</a:t>
            </a:r>
            <a:r>
              <a:rPr lang="en-US" sz="2400" b="1" dirty="0"/>
              <a:t>: </a:t>
            </a:r>
            <a:br>
              <a:rPr lang="en-US" sz="2400" dirty="0"/>
            </a:br>
            <a:r>
              <a:rPr lang="en-US" sz="2400" dirty="0"/>
              <a:t>Anatomically-aware Facial Animation from a Single Image</a:t>
            </a:r>
          </a:p>
        </p:txBody>
      </p:sp>
      <p:sp>
        <p:nvSpPr>
          <p:cNvPr id="3" name="Subtítulo 2">
            <a:extLst>
              <a:ext uri="{FF2B5EF4-FFF2-40B4-BE49-F238E27FC236}">
                <a16:creationId xmlns:a16="http://schemas.microsoft.com/office/drawing/2014/main" id="{66DFA69C-6EEE-4448-A4EA-12270DD4BE95}"/>
              </a:ext>
            </a:extLst>
          </p:cNvPr>
          <p:cNvSpPr>
            <a:spLocks noGrp="1"/>
          </p:cNvSpPr>
          <p:nvPr>
            <p:ph type="subTitle" idx="1"/>
          </p:nvPr>
        </p:nvSpPr>
        <p:spPr>
          <a:xfrm>
            <a:off x="8869081" y="5200879"/>
            <a:ext cx="2679452" cy="802111"/>
          </a:xfrm>
        </p:spPr>
        <p:txBody>
          <a:bodyPr anchor="ctr">
            <a:normAutofit/>
          </a:bodyPr>
          <a:lstStyle/>
          <a:p>
            <a:pPr algn="l"/>
            <a:r>
              <a:rPr lang="es-ES" sz="1300"/>
              <a:t>Albert Pumarola, Antonio Agudo, Aleix M. Martinez, Alberto Sanfeliu, Francesc Moreno-Noguer.</a:t>
            </a:r>
          </a:p>
        </p:txBody>
      </p:sp>
      <p:sp>
        <p:nvSpPr>
          <p:cNvPr id="21" name="Rectangle 20">
            <a:extLst>
              <a:ext uri="{FF2B5EF4-FFF2-40B4-BE49-F238E27FC236}">
                <a16:creationId xmlns:a16="http://schemas.microsoft.com/office/drawing/2014/main" id="{26882C51-76F9-4F99-997D-31FA6242A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126" y="629042"/>
            <a:ext cx="1217216" cy="8595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Imagen 13" descr="La cara de un hombre&#10;&#10;Descripción generada automáticamente">
            <a:extLst>
              <a:ext uri="{FF2B5EF4-FFF2-40B4-BE49-F238E27FC236}">
                <a16:creationId xmlns:a16="http://schemas.microsoft.com/office/drawing/2014/main" id="{59543184-BA43-4584-8C96-287DEA33C4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6614" y="692331"/>
            <a:ext cx="732958" cy="732958"/>
          </a:xfrm>
          <a:prstGeom prst="rect">
            <a:avLst/>
          </a:prstGeom>
        </p:spPr>
      </p:pic>
      <p:sp>
        <p:nvSpPr>
          <p:cNvPr id="23" name="Right Triangle 22">
            <a:extLst>
              <a:ext uri="{FF2B5EF4-FFF2-40B4-BE49-F238E27FC236}">
                <a16:creationId xmlns:a16="http://schemas.microsoft.com/office/drawing/2014/main" id="{61FFFC16-86E2-4B9A-BC6D-213DC2654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683"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DD3524E0-C87C-4F38-9FC7-E969C15A7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ight Triangle 26">
            <a:extLst>
              <a:ext uri="{FF2B5EF4-FFF2-40B4-BE49-F238E27FC236}">
                <a16:creationId xmlns:a16="http://schemas.microsoft.com/office/drawing/2014/main" id="{F1ED1DF4-DDDE-4464-8ABC-ED1F633CC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5916" y="1477941"/>
            <a:ext cx="1092260" cy="1371600"/>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E7E01BF7-4F45-4B6D-82BF-5A5DB30A6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41" y="2856071"/>
            <a:ext cx="2340073" cy="191109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ight Triangle 30">
            <a:extLst>
              <a:ext uri="{FF2B5EF4-FFF2-40B4-BE49-F238E27FC236}">
                <a16:creationId xmlns:a16="http://schemas.microsoft.com/office/drawing/2014/main" id="{F2FC5C7B-261A-4268-BA85-C29488A8B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10520" y="2798992"/>
            <a:ext cx="1911096" cy="1980472"/>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5CB4E315-91F2-4710-B866-B119037ED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5769" y="673132"/>
            <a:ext cx="1980472" cy="216464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agen 11" descr="Cara de una persona&#10;&#10;Descripción generada automáticamente">
            <a:extLst>
              <a:ext uri="{FF2B5EF4-FFF2-40B4-BE49-F238E27FC236}">
                <a16:creationId xmlns:a16="http://schemas.microsoft.com/office/drawing/2014/main" id="{9DC75208-2004-45DE-8FF6-ACC31771F9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3499" y="918905"/>
            <a:ext cx="1685012" cy="1685012"/>
          </a:xfrm>
          <a:prstGeom prst="rect">
            <a:avLst/>
          </a:prstGeom>
        </p:spPr>
      </p:pic>
      <p:sp>
        <p:nvSpPr>
          <p:cNvPr id="35" name="Right Triangle 34">
            <a:extLst>
              <a:ext uri="{FF2B5EF4-FFF2-40B4-BE49-F238E27FC236}">
                <a16:creationId xmlns:a16="http://schemas.microsoft.com/office/drawing/2014/main" id="{569BABC0-B0CC-4E7B-838A-F6E644779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8642224" y="795153"/>
            <a:ext cx="1399032" cy="115062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Imagen 7" descr="Imagen que contiene hombre, corbata, interior, vistiendo&#10;&#10;Descripción generada automáticamente">
            <a:extLst>
              <a:ext uri="{FF2B5EF4-FFF2-40B4-BE49-F238E27FC236}">
                <a16:creationId xmlns:a16="http://schemas.microsoft.com/office/drawing/2014/main" id="{7874A915-4D55-496C-BC34-4FA74F445A4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8458" y="3037579"/>
            <a:ext cx="1554016" cy="1554016"/>
          </a:xfrm>
          <a:prstGeom prst="rect">
            <a:avLst/>
          </a:prstGeom>
        </p:spPr>
      </p:pic>
      <p:sp>
        <p:nvSpPr>
          <p:cNvPr id="37" name="Rectangle 36">
            <a:extLst>
              <a:ext uri="{FF2B5EF4-FFF2-40B4-BE49-F238E27FC236}">
                <a16:creationId xmlns:a16="http://schemas.microsoft.com/office/drawing/2014/main" id="{DCBE1B01-A27C-45C2-ADA4-AA13C3AC1F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1516" y="2850674"/>
            <a:ext cx="2716145" cy="190195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ight Triangle 38">
            <a:extLst>
              <a:ext uri="{FF2B5EF4-FFF2-40B4-BE49-F238E27FC236}">
                <a16:creationId xmlns:a16="http://schemas.microsoft.com/office/drawing/2014/main" id="{BE7E1DAA-43FB-4446-A354-9283DE668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64669" y="3250084"/>
            <a:ext cx="1911096" cy="1100751"/>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a:extLst>
              <a:ext uri="{FF2B5EF4-FFF2-40B4-BE49-F238E27FC236}">
                <a16:creationId xmlns:a16="http://schemas.microsoft.com/office/drawing/2014/main" id="{F6FE5468-759E-4E83-828A-5587C7F58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2111" y="1485831"/>
            <a:ext cx="2537199" cy="1371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Imagen 15" descr="Imagen que contiene persona, hombre, vistiendo, viendo&#10;&#10;Descripción generada automáticamente">
            <a:extLst>
              <a:ext uri="{FF2B5EF4-FFF2-40B4-BE49-F238E27FC236}">
                <a16:creationId xmlns:a16="http://schemas.microsoft.com/office/drawing/2014/main" id="{9B93BA57-5DB7-45FC-A443-17402D9402D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90812" y="1639389"/>
            <a:ext cx="1044829" cy="1044829"/>
          </a:xfrm>
          <a:prstGeom prst="rect">
            <a:avLst/>
          </a:prstGeom>
        </p:spPr>
      </p:pic>
      <p:sp>
        <p:nvSpPr>
          <p:cNvPr id="43" name="Rectangle 42">
            <a:extLst>
              <a:ext uri="{FF2B5EF4-FFF2-40B4-BE49-F238E27FC236}">
                <a16:creationId xmlns:a16="http://schemas.microsoft.com/office/drawing/2014/main" id="{99FE99BC-5F7D-47C3-AA1E-16D7DBDBD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6605" y="2069831"/>
            <a:ext cx="2789854" cy="263688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Imagen 9" descr="Imagen que contiene persona, interior, lentes, hombre&#10;&#10;Descripción generada automáticamente">
            <a:extLst>
              <a:ext uri="{FF2B5EF4-FFF2-40B4-BE49-F238E27FC236}">
                <a16:creationId xmlns:a16="http://schemas.microsoft.com/office/drawing/2014/main" id="{618D23EE-5F21-4D88-AB24-D1059CB9263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03868" y="2927146"/>
            <a:ext cx="1691025" cy="1691025"/>
          </a:xfrm>
          <a:prstGeom prst="rect">
            <a:avLst/>
          </a:prstGeom>
        </p:spPr>
      </p:pic>
      <p:sp>
        <p:nvSpPr>
          <p:cNvPr id="45" name="Right Triangle 44">
            <a:extLst>
              <a:ext uri="{FF2B5EF4-FFF2-40B4-BE49-F238E27FC236}">
                <a16:creationId xmlns:a16="http://schemas.microsoft.com/office/drawing/2014/main" id="{27400BAF-FCE6-4296-8A0E-9B595ADC09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432800" y="4724529"/>
            <a:ext cx="325600" cy="40663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ubtítulo 2">
            <a:extLst>
              <a:ext uri="{FF2B5EF4-FFF2-40B4-BE49-F238E27FC236}">
                <a16:creationId xmlns:a16="http://schemas.microsoft.com/office/drawing/2014/main" id="{C73017A5-4AC0-4621-AFA8-C2009E1E050A}"/>
              </a:ext>
            </a:extLst>
          </p:cNvPr>
          <p:cNvSpPr txBox="1">
            <a:spLocks/>
          </p:cNvSpPr>
          <p:nvPr/>
        </p:nvSpPr>
        <p:spPr>
          <a:xfrm>
            <a:off x="7766068" y="6396136"/>
            <a:ext cx="4582160" cy="124355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dirty="0" err="1"/>
              <a:t>Presented</a:t>
            </a:r>
            <a:r>
              <a:rPr lang="es-ES" dirty="0"/>
              <a:t> </a:t>
            </a:r>
            <a:r>
              <a:rPr lang="es-ES" dirty="0" err="1"/>
              <a:t>by</a:t>
            </a:r>
            <a:r>
              <a:rPr lang="es-ES" dirty="0"/>
              <a:t>: Eric Cañas </a:t>
            </a:r>
            <a:r>
              <a:rPr lang="es-ES" dirty="0" err="1"/>
              <a:t>Tarrasón</a:t>
            </a:r>
            <a:endParaRPr lang="es-ES" dirty="0"/>
          </a:p>
        </p:txBody>
      </p:sp>
      <p:pic>
        <p:nvPicPr>
          <p:cNvPr id="6" name="Imagen 5" descr="Cabeza de un hombre&#10;&#10;Descripción generada automáticamente">
            <a:extLst>
              <a:ext uri="{FF2B5EF4-FFF2-40B4-BE49-F238E27FC236}">
                <a16:creationId xmlns:a16="http://schemas.microsoft.com/office/drawing/2014/main" id="{0B36FACC-FAE4-4B5D-8547-17912351564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88201" y="2285711"/>
            <a:ext cx="2286578" cy="2286578"/>
          </a:xfrm>
          <a:prstGeom prst="rect">
            <a:avLst/>
          </a:prstGeom>
        </p:spPr>
      </p:pic>
      <mc:AlternateContent xmlns:mc="http://schemas.openxmlformats.org/markup-compatibility/2006" xmlns:p14="http://schemas.microsoft.com/office/powerpoint/2010/main">
        <mc:Choice Requires="p14">
          <p:contentPart p14:bwMode="auto" r:id="rId11">
            <p14:nvContentPartPr>
              <p14:cNvPr id="19" name="Entrada de lápiz 18">
                <a:extLst>
                  <a:ext uri="{FF2B5EF4-FFF2-40B4-BE49-F238E27FC236}">
                    <a16:creationId xmlns:a16="http://schemas.microsoft.com/office/drawing/2014/main" id="{A52F059F-1E05-4895-9DF1-4E6C8CE72D53}"/>
                  </a:ext>
                </a:extLst>
              </p14:cNvPr>
              <p14:cNvContentPartPr/>
              <p14:nvPr/>
            </p14:nvContentPartPr>
            <p14:xfrm>
              <a:off x="3925440" y="6297120"/>
              <a:ext cx="1198080" cy="76680"/>
            </p14:xfrm>
          </p:contentPart>
        </mc:Choice>
        <mc:Fallback xmlns="">
          <p:pic>
            <p:nvPicPr>
              <p:cNvPr id="19" name="Entrada de lápiz 18">
                <a:extLst>
                  <a:ext uri="{FF2B5EF4-FFF2-40B4-BE49-F238E27FC236}">
                    <a16:creationId xmlns:a16="http://schemas.microsoft.com/office/drawing/2014/main" id="{A52F059F-1E05-4895-9DF1-4E6C8CE72D53}"/>
                  </a:ext>
                </a:extLst>
              </p:cNvPr>
              <p:cNvPicPr/>
              <p:nvPr/>
            </p:nvPicPr>
            <p:blipFill>
              <a:blip r:embed="rId12"/>
              <a:stretch>
                <a:fillRect/>
              </a:stretch>
            </p:blipFill>
            <p:spPr>
              <a:xfrm>
                <a:off x="3909600" y="6233760"/>
                <a:ext cx="1229400" cy="203400"/>
              </a:xfrm>
              <a:prstGeom prst="rect">
                <a:avLst/>
              </a:prstGeom>
            </p:spPr>
          </p:pic>
        </mc:Fallback>
      </mc:AlternateContent>
      <p:pic>
        <p:nvPicPr>
          <p:cNvPr id="30" name="Audio 29">
            <a:hlinkClick r:id="" action="ppaction://media"/>
            <a:extLst>
              <a:ext uri="{FF2B5EF4-FFF2-40B4-BE49-F238E27FC236}">
                <a16:creationId xmlns:a16="http://schemas.microsoft.com/office/drawing/2014/main" id="{05D27E58-61AF-4DDB-82C9-1A6C6D642028}"/>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97696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3260"/>
    </mc:Choice>
    <mc:Fallback>
      <p:transition spd="slow" advTm="13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F1E26B04-5054-4CC1-97C8-A08EFDDD33D6}"/>
              </a:ext>
            </a:extLst>
          </p:cNvPr>
          <p:cNvSpPr>
            <a:spLocks noGrp="1"/>
          </p:cNvSpPr>
          <p:nvPr>
            <p:ph type="title"/>
          </p:nvPr>
        </p:nvSpPr>
        <p:spPr>
          <a:xfrm>
            <a:off x="1356919" y="2945524"/>
            <a:ext cx="6457183" cy="2274388"/>
          </a:xfrm>
        </p:spPr>
        <p:txBody>
          <a:bodyPr vert="horz" lIns="91440" tIns="45720" rIns="91440" bIns="45720" rtlCol="0" anchor="t">
            <a:normAutofit/>
          </a:bodyPr>
          <a:lstStyle/>
          <a:p>
            <a:r>
              <a:rPr lang="en-US" sz="7200" kern="1200" dirty="0">
                <a:solidFill>
                  <a:schemeClr val="tx1"/>
                </a:solidFill>
                <a:latin typeface="+mj-lt"/>
                <a:ea typeface="+mj-ea"/>
                <a:cs typeface="+mj-cs"/>
              </a:rPr>
              <a:t>Discussion </a:t>
            </a:r>
          </a:p>
        </p:txBody>
      </p:sp>
      <p:grpSp>
        <p:nvGrpSpPr>
          <p:cNvPr id="12"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3"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7" name="Audio 6">
            <a:hlinkClick r:id="" action="ppaction://media"/>
            <a:extLst>
              <a:ext uri="{FF2B5EF4-FFF2-40B4-BE49-F238E27FC236}">
                <a16:creationId xmlns:a16="http://schemas.microsoft.com/office/drawing/2014/main" id="{1E516A14-A6C5-4626-B07D-3E281EA2C8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85376099"/>
      </p:ext>
    </p:extLst>
  </p:cSld>
  <p:clrMapOvr>
    <a:masterClrMapping/>
  </p:clrMapOvr>
  <mc:AlternateContent xmlns:mc="http://schemas.openxmlformats.org/markup-compatibility/2006">
    <mc:Choice xmlns:p14="http://schemas.microsoft.com/office/powerpoint/2010/main" Requires="p14">
      <p:transition spd="slow" p14:dur="2000" advTm="8419"/>
    </mc:Choice>
    <mc:Fallback>
      <p:transition spd="slow" advTm="8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726A4C0-80B8-4A9C-B0B3-C78D901F6882}"/>
              </a:ext>
            </a:extLst>
          </p:cNvPr>
          <p:cNvSpPr>
            <a:spLocks noGrp="1"/>
          </p:cNvSpPr>
          <p:nvPr>
            <p:ph type="title"/>
          </p:nvPr>
        </p:nvSpPr>
        <p:spPr>
          <a:xfrm>
            <a:off x="1812897" y="518649"/>
            <a:ext cx="9882278" cy="1067634"/>
          </a:xfrm>
        </p:spPr>
        <p:txBody>
          <a:bodyPr anchor="ctr">
            <a:normAutofit/>
          </a:bodyPr>
          <a:lstStyle/>
          <a:p>
            <a:r>
              <a:rPr lang="en-US" dirty="0"/>
              <a:t>Key Strong Points of the Method</a:t>
            </a:r>
          </a:p>
        </p:txBody>
      </p:sp>
      <p:grpSp>
        <p:nvGrpSpPr>
          <p:cNvPr id="26" name="Group 25">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27"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3" name="Conector recto 3">
            <a:extLst>
              <a:ext uri="{FF2B5EF4-FFF2-40B4-BE49-F238E27FC236}">
                <a16:creationId xmlns:a16="http://schemas.microsoft.com/office/drawing/2014/main" id="{62758B31-C79B-43EC-9CA5-71219E51F47D}"/>
              </a:ext>
            </a:extLst>
          </p:cNvPr>
          <p:cNvSpPr/>
          <p:nvPr/>
        </p:nvSpPr>
        <p:spPr>
          <a:xfrm>
            <a:off x="8604633" y="3429000"/>
            <a:ext cx="1574408" cy="749275"/>
          </a:xfrm>
          <a:custGeom>
            <a:avLst/>
            <a:gdLst/>
            <a:ahLst/>
            <a:cxnLst/>
            <a:rect l="0" t="0" r="0" b="0"/>
            <a:pathLst>
              <a:path>
                <a:moveTo>
                  <a:pt x="0" y="0"/>
                </a:moveTo>
                <a:lnTo>
                  <a:pt x="0" y="510609"/>
                </a:lnTo>
                <a:lnTo>
                  <a:pt x="1574408" y="510609"/>
                </a:lnTo>
                <a:lnTo>
                  <a:pt x="1574408" y="749275"/>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25" name="Conector recto 4">
            <a:extLst>
              <a:ext uri="{FF2B5EF4-FFF2-40B4-BE49-F238E27FC236}">
                <a16:creationId xmlns:a16="http://schemas.microsoft.com/office/drawing/2014/main" id="{1762296B-9105-4857-A7A9-6AAF2AFD1249}"/>
              </a:ext>
            </a:extLst>
          </p:cNvPr>
          <p:cNvSpPr/>
          <p:nvPr/>
        </p:nvSpPr>
        <p:spPr>
          <a:xfrm>
            <a:off x="7030224" y="3429000"/>
            <a:ext cx="1574408" cy="749275"/>
          </a:xfrm>
          <a:custGeom>
            <a:avLst/>
            <a:gdLst/>
            <a:ahLst/>
            <a:cxnLst/>
            <a:rect l="0" t="0" r="0" b="0"/>
            <a:pathLst>
              <a:path>
                <a:moveTo>
                  <a:pt x="1574408" y="0"/>
                </a:moveTo>
                <a:lnTo>
                  <a:pt x="1574408" y="510609"/>
                </a:lnTo>
                <a:lnTo>
                  <a:pt x="0" y="510609"/>
                </a:lnTo>
                <a:lnTo>
                  <a:pt x="0" y="749275"/>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29" name="Rectángulo: esquinas redondeadas 28">
            <a:extLst>
              <a:ext uri="{FF2B5EF4-FFF2-40B4-BE49-F238E27FC236}">
                <a16:creationId xmlns:a16="http://schemas.microsoft.com/office/drawing/2014/main" id="{24D47328-5FDA-48DA-BFC4-65B6F6FA178A}"/>
              </a:ext>
            </a:extLst>
          </p:cNvPr>
          <p:cNvSpPr/>
          <p:nvPr/>
        </p:nvSpPr>
        <p:spPr>
          <a:xfrm>
            <a:off x="7316481" y="1793047"/>
            <a:ext cx="2576304" cy="1635953"/>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30" name="Grupo 29">
            <a:extLst>
              <a:ext uri="{FF2B5EF4-FFF2-40B4-BE49-F238E27FC236}">
                <a16:creationId xmlns:a16="http://schemas.microsoft.com/office/drawing/2014/main" id="{A73816CF-1215-4F6F-855F-54E7642BEA97}"/>
              </a:ext>
            </a:extLst>
          </p:cNvPr>
          <p:cNvGrpSpPr/>
          <p:nvPr/>
        </p:nvGrpSpPr>
        <p:grpSpPr>
          <a:xfrm>
            <a:off x="7602737" y="2064990"/>
            <a:ext cx="2576304" cy="1635953"/>
            <a:chOff x="5322976" y="275108"/>
            <a:chExt cx="2576304" cy="1635953"/>
          </a:xfrm>
        </p:grpSpPr>
        <p:sp>
          <p:nvSpPr>
            <p:cNvPr id="40" name="Rectángulo: esquinas redondeadas 39">
              <a:extLst>
                <a:ext uri="{FF2B5EF4-FFF2-40B4-BE49-F238E27FC236}">
                  <a16:creationId xmlns:a16="http://schemas.microsoft.com/office/drawing/2014/main" id="{CEE23F41-0A46-4ECA-AFED-9C7D30FFADC1}"/>
                </a:ext>
              </a:extLst>
            </p:cNvPr>
            <p:cNvSpPr/>
            <p:nvPr/>
          </p:nvSpPr>
          <p:spPr>
            <a:xfrm>
              <a:off x="5322976" y="275108"/>
              <a:ext cx="2576304" cy="1635953"/>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41" name="Rectángulo: esquinas redondeadas 7">
              <a:extLst>
                <a:ext uri="{FF2B5EF4-FFF2-40B4-BE49-F238E27FC236}">
                  <a16:creationId xmlns:a16="http://schemas.microsoft.com/office/drawing/2014/main" id="{E896D37D-7740-457A-BE92-4D0AF02FF896}"/>
                </a:ext>
              </a:extLst>
            </p:cNvPr>
            <p:cNvSpPr txBox="1"/>
            <p:nvPr/>
          </p:nvSpPr>
          <p:spPr>
            <a:xfrm>
              <a:off x="5370891" y="323023"/>
              <a:ext cx="2480474" cy="154012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b="1" kern="1200" dirty="0"/>
                <a:t>Continuum</a:t>
              </a:r>
              <a:r>
                <a:rPr lang="en-US" sz="3100" kern="1200" dirty="0"/>
                <a:t> Prediction System</a:t>
              </a:r>
            </a:p>
          </p:txBody>
        </p:sp>
      </p:grpSp>
      <p:sp>
        <p:nvSpPr>
          <p:cNvPr id="31" name="Rectángulo: esquinas redondeadas 30">
            <a:extLst>
              <a:ext uri="{FF2B5EF4-FFF2-40B4-BE49-F238E27FC236}">
                <a16:creationId xmlns:a16="http://schemas.microsoft.com/office/drawing/2014/main" id="{9F5B86E7-0CF8-4F52-B3F7-21D42D4BD536}"/>
              </a:ext>
            </a:extLst>
          </p:cNvPr>
          <p:cNvSpPr/>
          <p:nvPr/>
        </p:nvSpPr>
        <p:spPr>
          <a:xfrm>
            <a:off x="5742072" y="4178275"/>
            <a:ext cx="2576304" cy="1635953"/>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32" name="Grupo 31">
            <a:extLst>
              <a:ext uri="{FF2B5EF4-FFF2-40B4-BE49-F238E27FC236}">
                <a16:creationId xmlns:a16="http://schemas.microsoft.com/office/drawing/2014/main" id="{9A7713E0-CFD5-476C-8EBC-9AA2B57C882F}"/>
              </a:ext>
            </a:extLst>
          </p:cNvPr>
          <p:cNvGrpSpPr/>
          <p:nvPr/>
        </p:nvGrpSpPr>
        <p:grpSpPr>
          <a:xfrm>
            <a:off x="6028328" y="4450218"/>
            <a:ext cx="2576304" cy="1635953"/>
            <a:chOff x="3748567" y="2660336"/>
            <a:chExt cx="2576304" cy="1635953"/>
          </a:xfrm>
        </p:grpSpPr>
        <p:sp>
          <p:nvSpPr>
            <p:cNvPr id="38" name="Rectángulo: esquinas redondeadas 37">
              <a:extLst>
                <a:ext uri="{FF2B5EF4-FFF2-40B4-BE49-F238E27FC236}">
                  <a16:creationId xmlns:a16="http://schemas.microsoft.com/office/drawing/2014/main" id="{A3B1C9FC-C84F-40CB-8E7B-7CCCF141BDAC}"/>
                </a:ext>
              </a:extLst>
            </p:cNvPr>
            <p:cNvSpPr/>
            <p:nvPr/>
          </p:nvSpPr>
          <p:spPr>
            <a:xfrm>
              <a:off x="3748567" y="2660336"/>
              <a:ext cx="2576304" cy="1635953"/>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39" name="Rectángulo: esquinas redondeadas 10">
              <a:extLst>
                <a:ext uri="{FF2B5EF4-FFF2-40B4-BE49-F238E27FC236}">
                  <a16:creationId xmlns:a16="http://schemas.microsoft.com/office/drawing/2014/main" id="{DA28945C-7508-40F9-B043-E4797F6DAF8C}"/>
                </a:ext>
              </a:extLst>
            </p:cNvPr>
            <p:cNvSpPr txBox="1"/>
            <p:nvPr/>
          </p:nvSpPr>
          <p:spPr>
            <a:xfrm>
              <a:off x="3796482" y="2708251"/>
              <a:ext cx="2480474" cy="154012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dirty="0"/>
                <a:t>Half</a:t>
              </a:r>
              <a:r>
                <a:rPr lang="en-US" sz="3100" kern="1200" dirty="0"/>
                <a:t> Expressions</a:t>
              </a:r>
            </a:p>
          </p:txBody>
        </p:sp>
      </p:grpSp>
      <p:sp>
        <p:nvSpPr>
          <p:cNvPr id="34" name="Rectángulo: esquinas redondeadas 33">
            <a:extLst>
              <a:ext uri="{FF2B5EF4-FFF2-40B4-BE49-F238E27FC236}">
                <a16:creationId xmlns:a16="http://schemas.microsoft.com/office/drawing/2014/main" id="{9DC54BD8-47FF-4DC5-8790-898C0E5D3E7D}"/>
              </a:ext>
            </a:extLst>
          </p:cNvPr>
          <p:cNvSpPr/>
          <p:nvPr/>
        </p:nvSpPr>
        <p:spPr>
          <a:xfrm>
            <a:off x="8890889" y="4178275"/>
            <a:ext cx="2576304" cy="1635953"/>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35" name="Grupo 34">
            <a:extLst>
              <a:ext uri="{FF2B5EF4-FFF2-40B4-BE49-F238E27FC236}">
                <a16:creationId xmlns:a16="http://schemas.microsoft.com/office/drawing/2014/main" id="{CFB035D2-F4B5-44B0-8E6F-C2802A5C4112}"/>
              </a:ext>
            </a:extLst>
          </p:cNvPr>
          <p:cNvGrpSpPr/>
          <p:nvPr/>
        </p:nvGrpSpPr>
        <p:grpSpPr>
          <a:xfrm>
            <a:off x="9177145" y="4450218"/>
            <a:ext cx="2576304" cy="1635953"/>
            <a:chOff x="6897384" y="2660336"/>
            <a:chExt cx="2576304" cy="1635953"/>
          </a:xfrm>
        </p:grpSpPr>
        <p:sp>
          <p:nvSpPr>
            <p:cNvPr id="36" name="Rectángulo: esquinas redondeadas 35">
              <a:extLst>
                <a:ext uri="{FF2B5EF4-FFF2-40B4-BE49-F238E27FC236}">
                  <a16:creationId xmlns:a16="http://schemas.microsoft.com/office/drawing/2014/main" id="{7F463C3C-5EC7-4F61-8186-A66857730439}"/>
                </a:ext>
              </a:extLst>
            </p:cNvPr>
            <p:cNvSpPr/>
            <p:nvPr/>
          </p:nvSpPr>
          <p:spPr>
            <a:xfrm>
              <a:off x="6897384" y="2660336"/>
              <a:ext cx="2576304" cy="1635953"/>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37" name="Rectángulo: esquinas redondeadas 13">
              <a:extLst>
                <a:ext uri="{FF2B5EF4-FFF2-40B4-BE49-F238E27FC236}">
                  <a16:creationId xmlns:a16="http://schemas.microsoft.com/office/drawing/2014/main" id="{131BCE88-1A68-469B-A24A-3A718742E1F5}"/>
                </a:ext>
              </a:extLst>
            </p:cNvPr>
            <p:cNvSpPr txBox="1"/>
            <p:nvPr/>
          </p:nvSpPr>
          <p:spPr>
            <a:xfrm>
              <a:off x="6945299" y="2708251"/>
              <a:ext cx="2480474" cy="154012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Animations   </a:t>
              </a:r>
            </a:p>
          </p:txBody>
        </p:sp>
      </p:grpSp>
      <p:sp>
        <p:nvSpPr>
          <p:cNvPr id="42" name="Flecha: a la derecha 41">
            <a:extLst>
              <a:ext uri="{FF2B5EF4-FFF2-40B4-BE49-F238E27FC236}">
                <a16:creationId xmlns:a16="http://schemas.microsoft.com/office/drawing/2014/main" id="{4B0E83FA-88F9-4ACC-9584-51A77514794C}"/>
              </a:ext>
            </a:extLst>
          </p:cNvPr>
          <p:cNvSpPr/>
          <p:nvPr/>
        </p:nvSpPr>
        <p:spPr>
          <a:xfrm>
            <a:off x="4358640" y="3522122"/>
            <a:ext cx="555915"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Imagen 7">
            <a:extLst>
              <a:ext uri="{FF2B5EF4-FFF2-40B4-BE49-F238E27FC236}">
                <a16:creationId xmlns:a16="http://schemas.microsoft.com/office/drawing/2014/main" id="{B27A1D0E-87F1-4CC1-B13C-C07F7BEF81E1}"/>
              </a:ext>
            </a:extLst>
          </p:cNvPr>
          <p:cNvPicPr>
            <a:picLocks noChangeAspect="1"/>
          </p:cNvPicPr>
          <p:nvPr/>
        </p:nvPicPr>
        <p:blipFill>
          <a:blip r:embed="rId6"/>
          <a:stretch>
            <a:fillRect/>
          </a:stretch>
        </p:blipFill>
        <p:spPr>
          <a:xfrm>
            <a:off x="5447266" y="2112905"/>
            <a:ext cx="1630873" cy="3329699"/>
          </a:xfrm>
          <a:prstGeom prst="rect">
            <a:avLst/>
          </a:prstGeom>
        </p:spPr>
      </p:pic>
      <p:sp>
        <p:nvSpPr>
          <p:cNvPr id="20" name="CuadroTexto 19">
            <a:extLst>
              <a:ext uri="{FF2B5EF4-FFF2-40B4-BE49-F238E27FC236}">
                <a16:creationId xmlns:a16="http://schemas.microsoft.com/office/drawing/2014/main" id="{8E15ACB7-5C14-4CA3-8059-F775164B6149}"/>
              </a:ext>
            </a:extLst>
          </p:cNvPr>
          <p:cNvSpPr txBox="1"/>
          <p:nvPr/>
        </p:nvSpPr>
        <p:spPr>
          <a:xfrm>
            <a:off x="6096000" y="1635573"/>
            <a:ext cx="325120" cy="369332"/>
          </a:xfrm>
          <a:prstGeom prst="rect">
            <a:avLst/>
          </a:prstGeom>
          <a:noFill/>
        </p:spPr>
        <p:txBody>
          <a:bodyPr wrap="square" rtlCol="0">
            <a:spAutoFit/>
          </a:bodyPr>
          <a:lstStyle/>
          <a:p>
            <a:r>
              <a:rPr lang="en-US" b="1" dirty="0"/>
              <a:t>A</a:t>
            </a:r>
          </a:p>
        </p:txBody>
      </p:sp>
      <p:sp>
        <p:nvSpPr>
          <p:cNvPr id="43" name="CuadroTexto 42">
            <a:extLst>
              <a:ext uri="{FF2B5EF4-FFF2-40B4-BE49-F238E27FC236}">
                <a16:creationId xmlns:a16="http://schemas.microsoft.com/office/drawing/2014/main" id="{2FCE0022-24BC-4865-873A-22175F53EFA3}"/>
              </a:ext>
            </a:extLst>
          </p:cNvPr>
          <p:cNvSpPr txBox="1"/>
          <p:nvPr/>
        </p:nvSpPr>
        <p:spPr>
          <a:xfrm>
            <a:off x="6028328" y="5550604"/>
            <a:ext cx="325120" cy="369332"/>
          </a:xfrm>
          <a:prstGeom prst="rect">
            <a:avLst/>
          </a:prstGeom>
          <a:noFill/>
        </p:spPr>
        <p:txBody>
          <a:bodyPr wrap="square" rtlCol="0">
            <a:spAutoFit/>
          </a:bodyPr>
          <a:lstStyle/>
          <a:p>
            <a:r>
              <a:rPr lang="en-US" b="1" dirty="0"/>
              <a:t>C</a:t>
            </a:r>
          </a:p>
        </p:txBody>
      </p:sp>
      <p:sp>
        <p:nvSpPr>
          <p:cNvPr id="44" name="Flecha: a la derecha 43">
            <a:extLst>
              <a:ext uri="{FF2B5EF4-FFF2-40B4-BE49-F238E27FC236}">
                <a16:creationId xmlns:a16="http://schemas.microsoft.com/office/drawing/2014/main" id="{2CF0CF51-F784-49A2-AEFC-4CA8C6B65788}"/>
              </a:ext>
            </a:extLst>
          </p:cNvPr>
          <p:cNvSpPr/>
          <p:nvPr/>
        </p:nvSpPr>
        <p:spPr>
          <a:xfrm>
            <a:off x="7232758" y="3359207"/>
            <a:ext cx="2765562"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 name="Rectángulo 15">
                <a:extLst>
                  <a:ext uri="{FF2B5EF4-FFF2-40B4-BE49-F238E27FC236}">
                    <a16:creationId xmlns:a16="http://schemas.microsoft.com/office/drawing/2014/main" id="{68953710-6347-4F8C-B1FA-FEF6DB9E705C}"/>
                  </a:ext>
                </a:extLst>
              </p:cNvPr>
              <p:cNvSpPr/>
              <p:nvPr/>
            </p:nvSpPr>
            <p:spPr>
              <a:xfrm>
                <a:off x="7217703" y="3629817"/>
                <a:ext cx="2487604" cy="422936"/>
              </a:xfrm>
              <a:prstGeom prst="rect">
                <a:avLst/>
              </a:prstGeom>
            </p:spPr>
            <p:txBody>
              <a:bodyPr wrap="none">
                <a:spAutoFit/>
              </a:bodyPr>
              <a:lstStyle/>
              <a:p>
                <a14:m>
                  <m:oMath xmlns:m="http://schemas.openxmlformats.org/officeDocument/2006/math">
                    <m:sSub>
                      <m:sSubPr>
                        <m:ctrlPr>
                          <a:rPr lang="pt-BR" b="1" i="1" dirty="0" smtClean="0">
                            <a:latin typeface="Cambria Math" panose="02040503050406030204" pitchFamily="18" charset="0"/>
                          </a:rPr>
                        </m:ctrlPr>
                      </m:sSubPr>
                      <m:e>
                        <m:r>
                          <a:rPr lang="es-ES" b="1" i="1" dirty="0" smtClean="0">
                            <a:latin typeface="Cambria Math" panose="02040503050406030204" pitchFamily="18" charset="0"/>
                          </a:rPr>
                          <m:t>𝑰</m:t>
                        </m:r>
                      </m:e>
                      <m:sub>
                        <m:sSub>
                          <m:sSubPr>
                            <m:ctrlPr>
                              <a:rPr lang="pt-BR" b="1" i="1" dirty="0" smtClean="0">
                                <a:latin typeface="Cambria Math" panose="02040503050406030204" pitchFamily="18" charset="0"/>
                              </a:rPr>
                            </m:ctrlPr>
                          </m:sSubPr>
                          <m:e>
                            <m:r>
                              <a:rPr lang="es-ES" b="1" i="1" dirty="0" smtClean="0">
                                <a:latin typeface="Cambria Math" panose="02040503050406030204" pitchFamily="18" charset="0"/>
                              </a:rPr>
                              <m:t>𝒚</m:t>
                            </m:r>
                          </m:e>
                          <m:sub>
                            <m:r>
                              <a:rPr lang="es-ES" b="1" i="1" dirty="0" smtClean="0">
                                <a:latin typeface="Cambria Math" panose="02040503050406030204" pitchFamily="18" charset="0"/>
                              </a:rPr>
                              <m:t>𝒈</m:t>
                            </m:r>
                          </m:sub>
                        </m:sSub>
                      </m:sub>
                    </m:sSub>
                  </m:oMath>
                </a14:m>
                <a:r>
                  <a:rPr lang="pt-BR" b="1" dirty="0"/>
                  <a:t> = (1 − A) · C + A · </a:t>
                </a:r>
                <a14:m>
                  <m:oMath xmlns:m="http://schemas.openxmlformats.org/officeDocument/2006/math">
                    <m:sSub>
                      <m:sSubPr>
                        <m:ctrlPr>
                          <a:rPr lang="pt-BR" b="1" i="1" dirty="0">
                            <a:latin typeface="Cambria Math" panose="02040503050406030204" pitchFamily="18" charset="0"/>
                          </a:rPr>
                        </m:ctrlPr>
                      </m:sSubPr>
                      <m:e>
                        <m:r>
                          <a:rPr lang="es-ES" b="1" i="1" dirty="0">
                            <a:latin typeface="Cambria Math" panose="02040503050406030204" pitchFamily="18" charset="0"/>
                          </a:rPr>
                          <m:t>𝑰</m:t>
                        </m:r>
                      </m:e>
                      <m:sub>
                        <m:sSub>
                          <m:sSubPr>
                            <m:ctrlPr>
                              <a:rPr lang="pt-BR" b="1" i="1" dirty="0">
                                <a:latin typeface="Cambria Math" panose="02040503050406030204" pitchFamily="18" charset="0"/>
                              </a:rPr>
                            </m:ctrlPr>
                          </m:sSubPr>
                          <m:e>
                            <m:r>
                              <a:rPr lang="es-ES" b="1" i="1" dirty="0">
                                <a:latin typeface="Cambria Math" panose="02040503050406030204" pitchFamily="18" charset="0"/>
                              </a:rPr>
                              <m:t>𝒚</m:t>
                            </m:r>
                          </m:e>
                          <m:sub>
                            <m:r>
                              <a:rPr lang="es-ES" b="1" i="1" dirty="0" smtClean="0">
                                <a:latin typeface="Cambria Math" panose="02040503050406030204" pitchFamily="18" charset="0"/>
                              </a:rPr>
                              <m:t>𝒓</m:t>
                            </m:r>
                          </m:sub>
                        </m:sSub>
                      </m:sub>
                    </m:sSub>
                  </m:oMath>
                </a14:m>
                <a:r>
                  <a:rPr lang="pt-BR" b="1" dirty="0"/>
                  <a:t> </a:t>
                </a:r>
                <a:endParaRPr lang="en-US" b="1" dirty="0"/>
              </a:p>
            </p:txBody>
          </p:sp>
        </mc:Choice>
        <mc:Fallback xmlns="">
          <p:sp>
            <p:nvSpPr>
              <p:cNvPr id="16" name="Rectángulo 15">
                <a:extLst>
                  <a:ext uri="{FF2B5EF4-FFF2-40B4-BE49-F238E27FC236}">
                    <a16:creationId xmlns:a16="http://schemas.microsoft.com/office/drawing/2014/main" id="{68953710-6347-4F8C-B1FA-FEF6DB9E705C}"/>
                  </a:ext>
                </a:extLst>
              </p:cNvPr>
              <p:cNvSpPr>
                <a:spLocks noRot="1" noChangeAspect="1" noMove="1" noResize="1" noEditPoints="1" noAdjustHandles="1" noChangeArrowheads="1" noChangeShapeType="1" noTextEdit="1"/>
              </p:cNvSpPr>
              <p:nvPr/>
            </p:nvSpPr>
            <p:spPr>
              <a:xfrm>
                <a:off x="7217703" y="3629817"/>
                <a:ext cx="2487604" cy="422936"/>
              </a:xfrm>
              <a:prstGeom prst="rect">
                <a:avLst/>
              </a:prstGeom>
              <a:blipFill>
                <a:blip r:embed="rId7"/>
                <a:stretch>
                  <a:fillRect t="-5714" b="-10000"/>
                </a:stretch>
              </a:blipFill>
            </p:spPr>
            <p:txBody>
              <a:bodyPr/>
              <a:lstStyle/>
              <a:p>
                <a:r>
                  <a:rPr lang="en-US">
                    <a:noFill/>
                  </a:rPr>
                  <a:t> </a:t>
                </a:r>
              </a:p>
            </p:txBody>
          </p:sp>
        </mc:Fallback>
      </mc:AlternateContent>
      <p:pic>
        <p:nvPicPr>
          <p:cNvPr id="22" name="Imagen 21">
            <a:extLst>
              <a:ext uri="{FF2B5EF4-FFF2-40B4-BE49-F238E27FC236}">
                <a16:creationId xmlns:a16="http://schemas.microsoft.com/office/drawing/2014/main" id="{DB6880A9-DD43-4BD6-9F36-C33052AAF205}"/>
              </a:ext>
            </a:extLst>
          </p:cNvPr>
          <p:cNvPicPr>
            <a:picLocks noChangeAspect="1"/>
          </p:cNvPicPr>
          <p:nvPr/>
        </p:nvPicPr>
        <p:blipFill>
          <a:blip r:embed="rId8"/>
          <a:stretch>
            <a:fillRect/>
          </a:stretch>
        </p:blipFill>
        <p:spPr>
          <a:xfrm>
            <a:off x="10200854" y="3112780"/>
            <a:ext cx="1574407" cy="1587104"/>
          </a:xfrm>
          <a:prstGeom prst="rect">
            <a:avLst/>
          </a:prstGeom>
        </p:spPr>
      </p:pic>
      <mc:AlternateContent xmlns:mc="http://schemas.openxmlformats.org/markup-compatibility/2006" xmlns:a14="http://schemas.microsoft.com/office/drawing/2010/main">
        <mc:Choice Requires="a14">
          <p:sp>
            <p:nvSpPr>
              <p:cNvPr id="45" name="Rectángulo 44">
                <a:extLst>
                  <a:ext uri="{FF2B5EF4-FFF2-40B4-BE49-F238E27FC236}">
                    <a16:creationId xmlns:a16="http://schemas.microsoft.com/office/drawing/2014/main" id="{77F797FC-AC07-4059-A692-9A956E23A1F8}"/>
                  </a:ext>
                </a:extLst>
              </p:cNvPr>
              <p:cNvSpPr/>
              <p:nvPr/>
            </p:nvSpPr>
            <p:spPr>
              <a:xfrm>
                <a:off x="10713527" y="2629144"/>
                <a:ext cx="549060" cy="42338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pt-BR" b="1" i="1" dirty="0">
                              <a:latin typeface="Cambria Math" panose="02040503050406030204" pitchFamily="18" charset="0"/>
                            </a:rPr>
                          </m:ctrlPr>
                        </m:sSubPr>
                        <m:e>
                          <m:r>
                            <a:rPr lang="es-ES" b="1" i="1" dirty="0">
                              <a:latin typeface="Cambria Math" panose="02040503050406030204" pitchFamily="18" charset="0"/>
                            </a:rPr>
                            <m:t>𝑰</m:t>
                          </m:r>
                        </m:e>
                        <m:sub>
                          <m:sSub>
                            <m:sSubPr>
                              <m:ctrlPr>
                                <a:rPr lang="pt-BR" b="1" i="1" dirty="0">
                                  <a:latin typeface="Cambria Math" panose="02040503050406030204" pitchFamily="18" charset="0"/>
                                </a:rPr>
                              </m:ctrlPr>
                            </m:sSubPr>
                            <m:e>
                              <m:r>
                                <a:rPr lang="es-ES" b="1" i="1" dirty="0">
                                  <a:latin typeface="Cambria Math" panose="02040503050406030204" pitchFamily="18" charset="0"/>
                                </a:rPr>
                                <m:t>𝒚</m:t>
                              </m:r>
                            </m:e>
                            <m:sub>
                              <m:r>
                                <a:rPr lang="es-ES" b="1" i="1" dirty="0">
                                  <a:latin typeface="Cambria Math" panose="02040503050406030204" pitchFamily="18" charset="0"/>
                                </a:rPr>
                                <m:t>𝒈</m:t>
                              </m:r>
                            </m:sub>
                          </m:sSub>
                        </m:sub>
                      </m:sSub>
                    </m:oMath>
                  </m:oMathPara>
                </a14:m>
                <a:endParaRPr lang="en-US" dirty="0"/>
              </a:p>
            </p:txBody>
          </p:sp>
        </mc:Choice>
        <mc:Fallback xmlns="">
          <p:sp>
            <p:nvSpPr>
              <p:cNvPr id="45" name="Rectángulo 44">
                <a:extLst>
                  <a:ext uri="{FF2B5EF4-FFF2-40B4-BE49-F238E27FC236}">
                    <a16:creationId xmlns:a16="http://schemas.microsoft.com/office/drawing/2014/main" id="{77F797FC-AC07-4059-A692-9A956E23A1F8}"/>
                  </a:ext>
                </a:extLst>
              </p:cNvPr>
              <p:cNvSpPr>
                <a:spLocks noRot="1" noChangeAspect="1" noMove="1" noResize="1" noEditPoints="1" noAdjustHandles="1" noChangeArrowheads="1" noChangeShapeType="1" noTextEdit="1"/>
              </p:cNvSpPr>
              <p:nvPr/>
            </p:nvSpPr>
            <p:spPr>
              <a:xfrm>
                <a:off x="10713527" y="2629144"/>
                <a:ext cx="549060" cy="423386"/>
              </a:xfrm>
              <a:prstGeom prst="rect">
                <a:avLst/>
              </a:prstGeom>
              <a:blipFill>
                <a:blip r:embed="rId9"/>
                <a:stretch>
                  <a:fillRect b="-1429"/>
                </a:stretch>
              </a:blipFill>
            </p:spPr>
            <p:txBody>
              <a:bodyPr/>
              <a:lstStyle/>
              <a:p>
                <a:r>
                  <a:rPr lang="en-US">
                    <a:noFill/>
                  </a:rPr>
                  <a:t> </a:t>
                </a:r>
              </a:p>
            </p:txBody>
          </p:sp>
        </mc:Fallback>
      </mc:AlternateContent>
      <p:sp>
        <p:nvSpPr>
          <p:cNvPr id="46" name="Conector recto 3">
            <a:extLst>
              <a:ext uri="{FF2B5EF4-FFF2-40B4-BE49-F238E27FC236}">
                <a16:creationId xmlns:a16="http://schemas.microsoft.com/office/drawing/2014/main" id="{8253ACAB-D626-4267-99E9-8484072D8F93}"/>
              </a:ext>
            </a:extLst>
          </p:cNvPr>
          <p:cNvSpPr/>
          <p:nvPr/>
        </p:nvSpPr>
        <p:spPr>
          <a:xfrm>
            <a:off x="2271674" y="3428632"/>
            <a:ext cx="91440" cy="749643"/>
          </a:xfrm>
          <a:custGeom>
            <a:avLst/>
            <a:gdLst/>
            <a:ahLst/>
            <a:cxnLst/>
            <a:rect l="0" t="0" r="0" b="0"/>
            <a:pathLst>
              <a:path>
                <a:moveTo>
                  <a:pt x="45720" y="0"/>
                </a:moveTo>
                <a:lnTo>
                  <a:pt x="45720" y="749643"/>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47" name="Rectángulo: esquinas redondeadas 46">
            <a:extLst>
              <a:ext uri="{FF2B5EF4-FFF2-40B4-BE49-F238E27FC236}">
                <a16:creationId xmlns:a16="http://schemas.microsoft.com/office/drawing/2014/main" id="{0FD2B1B8-9F98-47BE-95E3-11483EE618BB}"/>
              </a:ext>
            </a:extLst>
          </p:cNvPr>
          <p:cNvSpPr/>
          <p:nvPr/>
        </p:nvSpPr>
        <p:spPr>
          <a:xfrm>
            <a:off x="1028609" y="1791874"/>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48" name="Grupo 47">
            <a:extLst>
              <a:ext uri="{FF2B5EF4-FFF2-40B4-BE49-F238E27FC236}">
                <a16:creationId xmlns:a16="http://schemas.microsoft.com/office/drawing/2014/main" id="{2F2DF4C0-20E9-47F1-BED5-F6A0A95DCC02}"/>
              </a:ext>
            </a:extLst>
          </p:cNvPr>
          <p:cNvGrpSpPr/>
          <p:nvPr/>
        </p:nvGrpSpPr>
        <p:grpSpPr>
          <a:xfrm>
            <a:off x="1315005" y="2063951"/>
            <a:ext cx="2577571" cy="1636757"/>
            <a:chOff x="786364" y="274186"/>
            <a:chExt cx="2577571" cy="1636757"/>
          </a:xfrm>
        </p:grpSpPr>
        <p:sp>
          <p:nvSpPr>
            <p:cNvPr id="53" name="Rectángulo: esquinas redondeadas 52">
              <a:extLst>
                <a:ext uri="{FF2B5EF4-FFF2-40B4-BE49-F238E27FC236}">
                  <a16:creationId xmlns:a16="http://schemas.microsoft.com/office/drawing/2014/main" id="{5C757BFB-8D73-4208-BC77-18D2D15AB9AE}"/>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4" name="Rectángulo: esquinas redondeadas 6">
              <a:extLst>
                <a:ext uri="{FF2B5EF4-FFF2-40B4-BE49-F238E27FC236}">
                  <a16:creationId xmlns:a16="http://schemas.microsoft.com/office/drawing/2014/main" id="{B719938E-15A1-46EC-8A60-9BF9D5EEEA3D}"/>
                </a:ext>
              </a:extLst>
            </p:cNvPr>
            <p:cNvSpPr txBox="1"/>
            <p:nvPr/>
          </p:nvSpPr>
          <p:spPr>
            <a:xfrm>
              <a:off x="834303" y="322125"/>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b="1" kern="1200" dirty="0"/>
                <a:t>Mask Based </a:t>
              </a:r>
              <a:r>
                <a:rPr lang="en-US" sz="3100" kern="1200" dirty="0"/>
                <a:t>Prediction System</a:t>
              </a:r>
            </a:p>
          </p:txBody>
        </p:sp>
      </p:grpSp>
      <p:sp>
        <p:nvSpPr>
          <p:cNvPr id="49" name="Rectángulo: esquinas redondeadas 48">
            <a:extLst>
              <a:ext uri="{FF2B5EF4-FFF2-40B4-BE49-F238E27FC236}">
                <a16:creationId xmlns:a16="http://schemas.microsoft.com/office/drawing/2014/main" id="{906968C2-4471-43F4-B5C3-24A8797A4505}"/>
              </a:ext>
            </a:extLst>
          </p:cNvPr>
          <p:cNvSpPr/>
          <p:nvPr/>
        </p:nvSpPr>
        <p:spPr>
          <a:xfrm>
            <a:off x="1028609" y="4178275"/>
            <a:ext cx="2577571" cy="1636757"/>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50" name="Grupo 49">
            <a:extLst>
              <a:ext uri="{FF2B5EF4-FFF2-40B4-BE49-F238E27FC236}">
                <a16:creationId xmlns:a16="http://schemas.microsoft.com/office/drawing/2014/main" id="{935B28B8-E39A-44D9-9D1D-AA345324CBA9}"/>
              </a:ext>
            </a:extLst>
          </p:cNvPr>
          <p:cNvGrpSpPr/>
          <p:nvPr/>
        </p:nvGrpSpPr>
        <p:grpSpPr>
          <a:xfrm>
            <a:off x="1315005" y="4450352"/>
            <a:ext cx="2577571" cy="1636757"/>
            <a:chOff x="786364" y="2660587"/>
            <a:chExt cx="2577571" cy="1636757"/>
          </a:xfrm>
        </p:grpSpPr>
        <p:sp>
          <p:nvSpPr>
            <p:cNvPr id="51" name="Rectángulo: esquinas redondeadas 50">
              <a:extLst>
                <a:ext uri="{FF2B5EF4-FFF2-40B4-BE49-F238E27FC236}">
                  <a16:creationId xmlns:a16="http://schemas.microsoft.com/office/drawing/2014/main" id="{5908D2E2-8071-4995-8513-FAC18677C25A}"/>
                </a:ext>
              </a:extLst>
            </p:cNvPr>
            <p:cNvSpPr/>
            <p:nvPr/>
          </p:nvSpPr>
          <p:spPr>
            <a:xfrm>
              <a:off x="786364" y="2660587"/>
              <a:ext cx="2577571" cy="1636757"/>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2" name="Rectángulo: esquinas redondeadas 9">
              <a:extLst>
                <a:ext uri="{FF2B5EF4-FFF2-40B4-BE49-F238E27FC236}">
                  <a16:creationId xmlns:a16="http://schemas.microsoft.com/office/drawing/2014/main" id="{075B3E81-279A-4807-B174-B882CF589B37}"/>
                </a:ext>
              </a:extLst>
            </p:cNvPr>
            <p:cNvSpPr txBox="1"/>
            <p:nvPr/>
          </p:nvSpPr>
          <p:spPr>
            <a:xfrm>
              <a:off x="834303" y="2708526"/>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Images on the Wild  </a:t>
              </a:r>
            </a:p>
          </p:txBody>
        </p:sp>
      </p:grpSp>
      <p:pic>
        <p:nvPicPr>
          <p:cNvPr id="55" name="Imagen 54">
            <a:extLst>
              <a:ext uri="{FF2B5EF4-FFF2-40B4-BE49-F238E27FC236}">
                <a16:creationId xmlns:a16="http://schemas.microsoft.com/office/drawing/2014/main" id="{2304EF9D-27BA-469C-89B5-0133B5BA95DE}"/>
              </a:ext>
            </a:extLst>
          </p:cNvPr>
          <p:cNvPicPr>
            <a:picLocks noChangeAspect="1"/>
          </p:cNvPicPr>
          <p:nvPr/>
        </p:nvPicPr>
        <p:blipFill>
          <a:blip r:embed="rId10"/>
          <a:stretch>
            <a:fillRect/>
          </a:stretch>
        </p:blipFill>
        <p:spPr>
          <a:xfrm>
            <a:off x="5791303" y="1396006"/>
            <a:ext cx="5324642" cy="2265516"/>
          </a:xfrm>
          <a:prstGeom prst="rect">
            <a:avLst/>
          </a:prstGeom>
        </p:spPr>
      </p:pic>
      <p:pic>
        <p:nvPicPr>
          <p:cNvPr id="56" name="Imagen 55">
            <a:extLst>
              <a:ext uri="{FF2B5EF4-FFF2-40B4-BE49-F238E27FC236}">
                <a16:creationId xmlns:a16="http://schemas.microsoft.com/office/drawing/2014/main" id="{70FA6011-5A00-4D79-8F21-9FD7F27DE314}"/>
              </a:ext>
            </a:extLst>
          </p:cNvPr>
          <p:cNvPicPr>
            <a:picLocks noChangeAspect="1"/>
          </p:cNvPicPr>
          <p:nvPr/>
        </p:nvPicPr>
        <p:blipFill>
          <a:blip r:embed="rId11"/>
          <a:stretch>
            <a:fillRect/>
          </a:stretch>
        </p:blipFill>
        <p:spPr>
          <a:xfrm>
            <a:off x="5791211" y="4339852"/>
            <a:ext cx="5324643" cy="2276131"/>
          </a:xfrm>
          <a:prstGeom prst="rect">
            <a:avLst/>
          </a:prstGeom>
        </p:spPr>
      </p:pic>
      <p:sp>
        <p:nvSpPr>
          <p:cNvPr id="57" name="Flecha: a la derecha 56">
            <a:extLst>
              <a:ext uri="{FF2B5EF4-FFF2-40B4-BE49-F238E27FC236}">
                <a16:creationId xmlns:a16="http://schemas.microsoft.com/office/drawing/2014/main" id="{5FBFC238-EAFD-4201-BC89-C7358FCDD597}"/>
              </a:ext>
            </a:extLst>
          </p:cNvPr>
          <p:cNvSpPr/>
          <p:nvPr/>
        </p:nvSpPr>
        <p:spPr>
          <a:xfrm rot="5400000">
            <a:off x="8109989" y="3516600"/>
            <a:ext cx="555915"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Imagen 57">
            <a:extLst>
              <a:ext uri="{FF2B5EF4-FFF2-40B4-BE49-F238E27FC236}">
                <a16:creationId xmlns:a16="http://schemas.microsoft.com/office/drawing/2014/main" id="{E2494E69-751E-4BD4-B5C2-69D71225273B}"/>
              </a:ext>
            </a:extLst>
          </p:cNvPr>
          <p:cNvPicPr>
            <a:picLocks noChangeAspect="1"/>
          </p:cNvPicPr>
          <p:nvPr/>
        </p:nvPicPr>
        <p:blipFill>
          <a:blip r:embed="rId12"/>
          <a:stretch>
            <a:fillRect/>
          </a:stretch>
        </p:blipFill>
        <p:spPr>
          <a:xfrm>
            <a:off x="5207581" y="3017000"/>
            <a:ext cx="1219200" cy="1200150"/>
          </a:xfrm>
          <a:prstGeom prst="rect">
            <a:avLst/>
          </a:prstGeom>
        </p:spPr>
      </p:pic>
      <p:sp>
        <p:nvSpPr>
          <p:cNvPr id="59" name="Bocadillo: rectángulo con esquinas redondeadas 58">
            <a:extLst>
              <a:ext uri="{FF2B5EF4-FFF2-40B4-BE49-F238E27FC236}">
                <a16:creationId xmlns:a16="http://schemas.microsoft.com/office/drawing/2014/main" id="{35CE47E6-383D-486F-BE8D-DFA39833DBBD}"/>
              </a:ext>
            </a:extLst>
          </p:cNvPr>
          <p:cNvSpPr/>
          <p:nvPr/>
        </p:nvSpPr>
        <p:spPr>
          <a:xfrm>
            <a:off x="5200811" y="3017000"/>
            <a:ext cx="1256900" cy="1209190"/>
          </a:xfrm>
          <a:prstGeom prst="wedgeRoundRectCallout">
            <a:avLst>
              <a:gd name="adj1" fmla="val 45451"/>
              <a:gd name="adj2" fmla="val 65021"/>
              <a:gd name="adj3" fmla="val 16667"/>
            </a:avLst>
          </a:prstGeom>
          <a:noFill/>
          <a:ln w="381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Imagen 61" descr="Cabeza de un hombre&#10;&#10;Descripción generada automáticamente">
            <a:extLst>
              <a:ext uri="{FF2B5EF4-FFF2-40B4-BE49-F238E27FC236}">
                <a16:creationId xmlns:a16="http://schemas.microsoft.com/office/drawing/2014/main" id="{056250F4-AADE-46B4-B5E3-DDDA23326A5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65297" y="2943480"/>
            <a:ext cx="1222008" cy="1222008"/>
          </a:xfrm>
          <a:prstGeom prst="rect">
            <a:avLst/>
          </a:prstGeom>
        </p:spPr>
      </p:pic>
      <p:sp>
        <p:nvSpPr>
          <p:cNvPr id="61" name="Bocadillo: rectángulo con esquinas redondeadas 60">
            <a:extLst>
              <a:ext uri="{FF2B5EF4-FFF2-40B4-BE49-F238E27FC236}">
                <a16:creationId xmlns:a16="http://schemas.microsoft.com/office/drawing/2014/main" id="{B52EB763-FA15-4199-8197-5174C7AC84C9}"/>
              </a:ext>
            </a:extLst>
          </p:cNvPr>
          <p:cNvSpPr/>
          <p:nvPr/>
        </p:nvSpPr>
        <p:spPr>
          <a:xfrm>
            <a:off x="10443078" y="2943480"/>
            <a:ext cx="1256900" cy="1209190"/>
          </a:xfrm>
          <a:prstGeom prst="wedgeRoundRectCallout">
            <a:avLst>
              <a:gd name="adj1" fmla="val -39424"/>
              <a:gd name="adj2" fmla="val 70062"/>
              <a:gd name="adj3" fmla="val 16667"/>
            </a:avLst>
          </a:prstGeom>
          <a:noFill/>
          <a:ln w="381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CuadroTexto 63">
            <a:extLst>
              <a:ext uri="{FF2B5EF4-FFF2-40B4-BE49-F238E27FC236}">
                <a16:creationId xmlns:a16="http://schemas.microsoft.com/office/drawing/2014/main" id="{377B031A-99CF-49BA-97ED-04D9FEA2B204}"/>
              </a:ext>
            </a:extLst>
          </p:cNvPr>
          <p:cNvSpPr txBox="1"/>
          <p:nvPr/>
        </p:nvSpPr>
        <p:spPr>
          <a:xfrm>
            <a:off x="5225400" y="2699857"/>
            <a:ext cx="1239081" cy="369332"/>
          </a:xfrm>
          <a:prstGeom prst="rect">
            <a:avLst/>
          </a:prstGeom>
          <a:noFill/>
        </p:spPr>
        <p:txBody>
          <a:bodyPr wrap="square" rtlCol="0">
            <a:spAutoFit/>
          </a:bodyPr>
          <a:lstStyle/>
          <a:p>
            <a:r>
              <a:rPr lang="en-US" b="1" dirty="0"/>
              <a:t>Smiling 0.5</a:t>
            </a:r>
          </a:p>
        </p:txBody>
      </p:sp>
      <p:sp>
        <p:nvSpPr>
          <p:cNvPr id="65" name="CuadroTexto 64">
            <a:extLst>
              <a:ext uri="{FF2B5EF4-FFF2-40B4-BE49-F238E27FC236}">
                <a16:creationId xmlns:a16="http://schemas.microsoft.com/office/drawing/2014/main" id="{8FC62998-3BA9-48E8-9F9E-5B975C3DB066}"/>
              </a:ext>
            </a:extLst>
          </p:cNvPr>
          <p:cNvSpPr txBox="1"/>
          <p:nvPr/>
        </p:nvSpPr>
        <p:spPr>
          <a:xfrm>
            <a:off x="7894238" y="1754318"/>
            <a:ext cx="4297762" cy="523220"/>
          </a:xfrm>
          <a:prstGeom prst="rect">
            <a:avLst/>
          </a:prstGeom>
          <a:noFill/>
        </p:spPr>
        <p:txBody>
          <a:bodyPr wrap="square" rtlCol="0">
            <a:spAutoFit/>
          </a:bodyPr>
          <a:lstStyle/>
          <a:p>
            <a:r>
              <a:rPr lang="en-US" sz="2800" dirty="0"/>
              <a:t>What are the Backgrounds</a:t>
            </a:r>
          </a:p>
        </p:txBody>
      </p:sp>
      <p:sp>
        <p:nvSpPr>
          <p:cNvPr id="66" name="CuadroTexto 65">
            <a:extLst>
              <a:ext uri="{FF2B5EF4-FFF2-40B4-BE49-F238E27FC236}">
                <a16:creationId xmlns:a16="http://schemas.microsoft.com/office/drawing/2014/main" id="{F8CCE6B2-9E8B-4927-A2AE-220B1E24646C}"/>
              </a:ext>
            </a:extLst>
          </p:cNvPr>
          <p:cNvSpPr txBox="1"/>
          <p:nvPr/>
        </p:nvSpPr>
        <p:spPr>
          <a:xfrm>
            <a:off x="7300005" y="2234091"/>
            <a:ext cx="4549907" cy="523220"/>
          </a:xfrm>
          <a:prstGeom prst="rect">
            <a:avLst/>
          </a:prstGeom>
          <a:noFill/>
        </p:spPr>
        <p:txBody>
          <a:bodyPr wrap="square" rtlCol="0">
            <a:spAutoFit/>
          </a:bodyPr>
          <a:lstStyle/>
          <a:p>
            <a:r>
              <a:rPr lang="en-US" sz="2800" b="1" dirty="0"/>
              <a:t>Not</a:t>
            </a:r>
            <a:r>
              <a:rPr lang="en-US" sz="2800" dirty="0"/>
              <a:t> How are the Backgrounds</a:t>
            </a:r>
          </a:p>
        </p:txBody>
      </p:sp>
      <p:pic>
        <p:nvPicPr>
          <p:cNvPr id="67" name="Imagen 66">
            <a:extLst>
              <a:ext uri="{FF2B5EF4-FFF2-40B4-BE49-F238E27FC236}">
                <a16:creationId xmlns:a16="http://schemas.microsoft.com/office/drawing/2014/main" id="{6A378B39-304F-4A11-95C2-29C58EF92099}"/>
              </a:ext>
            </a:extLst>
          </p:cNvPr>
          <p:cNvPicPr>
            <a:picLocks noChangeAspect="1"/>
          </p:cNvPicPr>
          <p:nvPr/>
        </p:nvPicPr>
        <p:blipFill>
          <a:blip r:embed="rId14"/>
          <a:stretch>
            <a:fillRect/>
          </a:stretch>
        </p:blipFill>
        <p:spPr>
          <a:xfrm>
            <a:off x="5151179" y="2949549"/>
            <a:ext cx="1905000" cy="1895475"/>
          </a:xfrm>
          <a:prstGeom prst="rect">
            <a:avLst/>
          </a:prstGeom>
        </p:spPr>
      </p:pic>
      <p:pic>
        <p:nvPicPr>
          <p:cNvPr id="68" name="Imagen 67">
            <a:extLst>
              <a:ext uri="{FF2B5EF4-FFF2-40B4-BE49-F238E27FC236}">
                <a16:creationId xmlns:a16="http://schemas.microsoft.com/office/drawing/2014/main" id="{A5FAB483-294F-4175-AA58-72453D6D91E7}"/>
              </a:ext>
            </a:extLst>
          </p:cNvPr>
          <p:cNvPicPr>
            <a:picLocks noChangeAspect="1"/>
          </p:cNvPicPr>
          <p:nvPr/>
        </p:nvPicPr>
        <p:blipFill>
          <a:blip r:embed="rId15"/>
          <a:stretch>
            <a:fillRect/>
          </a:stretch>
        </p:blipFill>
        <p:spPr>
          <a:xfrm>
            <a:off x="10081895" y="2936412"/>
            <a:ext cx="1847850" cy="1885950"/>
          </a:xfrm>
          <a:prstGeom prst="rect">
            <a:avLst/>
          </a:prstGeom>
        </p:spPr>
      </p:pic>
      <p:sp>
        <p:nvSpPr>
          <p:cNvPr id="69" name="CuadroTexto 68">
            <a:extLst>
              <a:ext uri="{FF2B5EF4-FFF2-40B4-BE49-F238E27FC236}">
                <a16:creationId xmlns:a16="http://schemas.microsoft.com/office/drawing/2014/main" id="{B31F0971-8E8F-455E-A3ED-96ADE3EE106E}"/>
              </a:ext>
            </a:extLst>
          </p:cNvPr>
          <p:cNvSpPr txBox="1"/>
          <p:nvPr/>
        </p:nvSpPr>
        <p:spPr>
          <a:xfrm>
            <a:off x="7126054" y="4848353"/>
            <a:ext cx="4649207" cy="954107"/>
          </a:xfrm>
          <a:prstGeom prst="rect">
            <a:avLst/>
          </a:prstGeom>
          <a:noFill/>
        </p:spPr>
        <p:txBody>
          <a:bodyPr wrap="square" rtlCol="0">
            <a:spAutoFit/>
          </a:bodyPr>
          <a:lstStyle/>
          <a:p>
            <a:r>
              <a:rPr lang="en-US" sz="2800" dirty="0"/>
              <a:t>Robust to Non seen Colormaps</a:t>
            </a:r>
            <a:br>
              <a:rPr lang="en-US" sz="2800" dirty="0"/>
            </a:br>
            <a:r>
              <a:rPr lang="en-US" sz="2800" dirty="0"/>
              <a:t>and </a:t>
            </a:r>
            <a:r>
              <a:rPr lang="en-US" sz="2800" dirty="0" err="1"/>
              <a:t>Iluminations</a:t>
            </a:r>
            <a:endParaRPr lang="en-US" sz="2800" dirty="0"/>
          </a:p>
        </p:txBody>
      </p:sp>
      <p:pic>
        <p:nvPicPr>
          <p:cNvPr id="78" name="Audio 77">
            <a:hlinkClick r:id="" action="ppaction://media"/>
            <a:extLst>
              <a:ext uri="{FF2B5EF4-FFF2-40B4-BE49-F238E27FC236}">
                <a16:creationId xmlns:a16="http://schemas.microsoft.com/office/drawing/2014/main" id="{0FA09071-C05C-48A6-B6EB-837BCFAC9E51}"/>
              </a:ext>
            </a:extLst>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111071102"/>
      </p:ext>
    </p:extLst>
  </p:cSld>
  <p:clrMapOvr>
    <a:masterClrMapping/>
  </p:clrMapOvr>
  <mc:AlternateContent xmlns:mc="http://schemas.openxmlformats.org/markup-compatibility/2006">
    <mc:Choice xmlns:p14="http://schemas.microsoft.com/office/powerpoint/2010/main" Requires="p14">
      <p:transition spd="slow" p14:dur="2000" advTm="49582"/>
    </mc:Choice>
    <mc:Fallback>
      <p:transition spd="slow" advTm="49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500"/>
                                        <p:tgtEl>
                                          <p:spTgt spid="42"/>
                                        </p:tgtEl>
                                      </p:cBhvr>
                                    </p:animEffect>
                                  </p:childTnLst>
                                </p:cTn>
                              </p:par>
                              <p:par>
                                <p:cTn id="12" presetID="10" presetClass="entr" presetSubtype="0" fill="hold"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grpId="0" nodeType="withEffect">
                                  <p:stCondLst>
                                    <p:cond delay="200"/>
                                  </p:stCondLst>
                                  <p:childTnLst>
                                    <p:set>
                                      <p:cBhvr>
                                        <p:cTn id="19" dur="1" fill="hold">
                                          <p:stCondLst>
                                            <p:cond delay="0"/>
                                          </p:stCondLst>
                                        </p:cTn>
                                        <p:tgtEl>
                                          <p:spTgt spid="43"/>
                                        </p:tgtEl>
                                        <p:attrNameLst>
                                          <p:attrName>style.visibility</p:attrName>
                                        </p:attrNameLst>
                                      </p:cBhvr>
                                      <p:to>
                                        <p:strVal val="visible"/>
                                      </p:to>
                                    </p:set>
                                    <p:animEffect transition="in" filter="fad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par>
                                <p:cTn id="32" presetID="10" presetClass="entr" presetSubtype="0" fill="hold" nodeType="withEffect">
                                  <p:stCondLst>
                                    <p:cond delay="20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5"/>
                                        </p:tgtEl>
                                        <p:attrNameLst>
                                          <p:attrName>style.visibility</p:attrName>
                                        </p:attrNameLst>
                                      </p:cBhvr>
                                      <p:to>
                                        <p:strVal val="visible"/>
                                      </p:to>
                                    </p:set>
                                    <p:animEffect transition="in" filter="fade">
                                      <p:cBhvr>
                                        <p:cTn id="39" dur="500"/>
                                        <p:tgtEl>
                                          <p:spTgt spid="6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6"/>
                                        </p:tgtEl>
                                        <p:attrNameLst>
                                          <p:attrName>style.visibility</p:attrName>
                                        </p:attrNameLst>
                                      </p:cBhvr>
                                      <p:to>
                                        <p:strVal val="visible"/>
                                      </p:to>
                                    </p:set>
                                    <p:animEffect transition="in" filter="fade">
                                      <p:cBhvr>
                                        <p:cTn id="44" dur="500"/>
                                        <p:tgtEl>
                                          <p:spTgt spid="6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grpId="1" nodeType="clickEffect">
                                  <p:stCondLst>
                                    <p:cond delay="0"/>
                                  </p:stCondLst>
                                  <p:childTnLst>
                                    <p:animEffect transition="out" filter="fade">
                                      <p:cBhvr>
                                        <p:cTn id="48" dur="500"/>
                                        <p:tgtEl>
                                          <p:spTgt spid="65"/>
                                        </p:tgtEl>
                                      </p:cBhvr>
                                    </p:animEffect>
                                    <p:set>
                                      <p:cBhvr>
                                        <p:cTn id="49" dur="1" fill="hold">
                                          <p:stCondLst>
                                            <p:cond delay="499"/>
                                          </p:stCondLst>
                                        </p:cTn>
                                        <p:tgtEl>
                                          <p:spTgt spid="65"/>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66"/>
                                        </p:tgtEl>
                                      </p:cBhvr>
                                    </p:animEffect>
                                    <p:set>
                                      <p:cBhvr>
                                        <p:cTn id="52" dur="1" fill="hold">
                                          <p:stCondLst>
                                            <p:cond delay="499"/>
                                          </p:stCondLst>
                                        </p:cTn>
                                        <p:tgtEl>
                                          <p:spTgt spid="66"/>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9"/>
                                        </p:tgtEl>
                                        <p:attrNameLst>
                                          <p:attrName>style.visibility</p:attrName>
                                        </p:attrNameLst>
                                      </p:cBhvr>
                                      <p:to>
                                        <p:strVal val="visible"/>
                                      </p:to>
                                    </p:set>
                                    <p:animEffect transition="in" filter="fade">
                                      <p:cBhvr>
                                        <p:cTn id="57" dur="500"/>
                                        <p:tgtEl>
                                          <p:spTgt spid="6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nodeType="clickEffect">
                                  <p:stCondLst>
                                    <p:cond delay="0"/>
                                  </p:stCondLst>
                                  <p:childTnLst>
                                    <p:animEffect transition="out" filter="fade">
                                      <p:cBhvr>
                                        <p:cTn id="61" dur="500"/>
                                        <p:tgtEl>
                                          <p:spTgt spid="8"/>
                                        </p:tgtEl>
                                      </p:cBhvr>
                                    </p:animEffect>
                                    <p:set>
                                      <p:cBhvr>
                                        <p:cTn id="62" dur="1" fill="hold">
                                          <p:stCondLst>
                                            <p:cond delay="499"/>
                                          </p:stCondLst>
                                        </p:cTn>
                                        <p:tgtEl>
                                          <p:spTgt spid="8"/>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20"/>
                                        </p:tgtEl>
                                      </p:cBhvr>
                                    </p:animEffect>
                                    <p:set>
                                      <p:cBhvr>
                                        <p:cTn id="65" dur="1" fill="hold">
                                          <p:stCondLst>
                                            <p:cond delay="499"/>
                                          </p:stCondLst>
                                        </p:cTn>
                                        <p:tgtEl>
                                          <p:spTgt spid="20"/>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43"/>
                                        </p:tgtEl>
                                      </p:cBhvr>
                                    </p:animEffect>
                                    <p:set>
                                      <p:cBhvr>
                                        <p:cTn id="68" dur="1" fill="hold">
                                          <p:stCondLst>
                                            <p:cond delay="499"/>
                                          </p:stCondLst>
                                        </p:cTn>
                                        <p:tgtEl>
                                          <p:spTgt spid="43"/>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45"/>
                                        </p:tgtEl>
                                      </p:cBhvr>
                                    </p:animEffect>
                                    <p:set>
                                      <p:cBhvr>
                                        <p:cTn id="71" dur="1" fill="hold">
                                          <p:stCondLst>
                                            <p:cond delay="499"/>
                                          </p:stCondLst>
                                        </p:cTn>
                                        <p:tgtEl>
                                          <p:spTgt spid="45"/>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22"/>
                                        </p:tgtEl>
                                      </p:cBhvr>
                                    </p:animEffect>
                                    <p:set>
                                      <p:cBhvr>
                                        <p:cTn id="74" dur="1" fill="hold">
                                          <p:stCondLst>
                                            <p:cond delay="499"/>
                                          </p:stCondLst>
                                        </p:cTn>
                                        <p:tgtEl>
                                          <p:spTgt spid="22"/>
                                        </p:tgtEl>
                                        <p:attrNameLst>
                                          <p:attrName>style.visibility</p:attrName>
                                        </p:attrNameLst>
                                      </p:cBhvr>
                                      <p:to>
                                        <p:strVal val="hidden"/>
                                      </p:to>
                                    </p:set>
                                  </p:childTnLst>
                                </p:cTn>
                              </p:par>
                              <p:par>
                                <p:cTn id="75" presetID="10" presetClass="entr" presetSubtype="0" fill="hold" nodeType="withEffect">
                                  <p:stCondLst>
                                    <p:cond delay="0"/>
                                  </p:stCondLst>
                                  <p:childTnLst>
                                    <p:set>
                                      <p:cBhvr>
                                        <p:cTn id="76" dur="1" fill="hold">
                                          <p:stCondLst>
                                            <p:cond delay="0"/>
                                          </p:stCondLst>
                                        </p:cTn>
                                        <p:tgtEl>
                                          <p:spTgt spid="68"/>
                                        </p:tgtEl>
                                        <p:attrNameLst>
                                          <p:attrName>style.visibility</p:attrName>
                                        </p:attrNameLst>
                                      </p:cBhvr>
                                      <p:to>
                                        <p:strVal val="visible"/>
                                      </p:to>
                                    </p:set>
                                    <p:animEffect transition="in" filter="fade">
                                      <p:cBhvr>
                                        <p:cTn id="77" dur="500"/>
                                        <p:tgtEl>
                                          <p:spTgt spid="68"/>
                                        </p:tgtEl>
                                      </p:cBhvr>
                                    </p:animEffect>
                                  </p:childTnLst>
                                </p:cTn>
                              </p:par>
                              <p:par>
                                <p:cTn id="78" presetID="10" presetClass="entr" presetSubtype="0" fill="hold" nodeType="withEffect">
                                  <p:stCondLst>
                                    <p:cond delay="0"/>
                                  </p:stCondLst>
                                  <p:childTnLst>
                                    <p:set>
                                      <p:cBhvr>
                                        <p:cTn id="79" dur="1" fill="hold">
                                          <p:stCondLst>
                                            <p:cond delay="0"/>
                                          </p:stCondLst>
                                        </p:cTn>
                                        <p:tgtEl>
                                          <p:spTgt spid="67"/>
                                        </p:tgtEl>
                                        <p:attrNameLst>
                                          <p:attrName>style.visibility</p:attrName>
                                        </p:attrNameLst>
                                      </p:cBhvr>
                                      <p:to>
                                        <p:strVal val="visible"/>
                                      </p:to>
                                    </p:set>
                                    <p:animEffect transition="in" filter="fade">
                                      <p:cBhvr>
                                        <p:cTn id="80" dur="500"/>
                                        <p:tgtEl>
                                          <p:spTgt spid="67"/>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xit" presetSubtype="0" fill="hold" grpId="1" nodeType="clickEffect">
                                  <p:stCondLst>
                                    <p:cond delay="0"/>
                                  </p:stCondLst>
                                  <p:childTnLst>
                                    <p:animEffect transition="out" filter="fade">
                                      <p:cBhvr>
                                        <p:cTn id="84" dur="500"/>
                                        <p:tgtEl>
                                          <p:spTgt spid="44"/>
                                        </p:tgtEl>
                                      </p:cBhvr>
                                    </p:animEffect>
                                    <p:set>
                                      <p:cBhvr>
                                        <p:cTn id="85" dur="1" fill="hold">
                                          <p:stCondLst>
                                            <p:cond delay="499"/>
                                          </p:stCondLst>
                                        </p:cTn>
                                        <p:tgtEl>
                                          <p:spTgt spid="44"/>
                                        </p:tgtEl>
                                        <p:attrNameLst>
                                          <p:attrName>style.visibility</p:attrName>
                                        </p:attrNameLst>
                                      </p:cBhvr>
                                      <p:to>
                                        <p:strVal val="hidden"/>
                                      </p:to>
                                    </p:set>
                                  </p:childTnLst>
                                </p:cTn>
                              </p:par>
                              <p:par>
                                <p:cTn id="86" presetID="10" presetClass="exit" presetSubtype="0" fill="hold" grpId="1" nodeType="withEffect">
                                  <p:stCondLst>
                                    <p:cond delay="0"/>
                                  </p:stCondLst>
                                  <p:childTnLst>
                                    <p:animEffect transition="out" filter="fade">
                                      <p:cBhvr>
                                        <p:cTn id="87" dur="500"/>
                                        <p:tgtEl>
                                          <p:spTgt spid="69"/>
                                        </p:tgtEl>
                                      </p:cBhvr>
                                    </p:animEffect>
                                    <p:set>
                                      <p:cBhvr>
                                        <p:cTn id="88" dur="1" fill="hold">
                                          <p:stCondLst>
                                            <p:cond delay="499"/>
                                          </p:stCondLst>
                                        </p:cTn>
                                        <p:tgtEl>
                                          <p:spTgt spid="69"/>
                                        </p:tgtEl>
                                        <p:attrNameLst>
                                          <p:attrName>style.visibility</p:attrName>
                                        </p:attrNameLst>
                                      </p:cBhvr>
                                      <p:to>
                                        <p:strVal val="hidden"/>
                                      </p:to>
                                    </p:set>
                                  </p:childTnLst>
                                </p:cTn>
                              </p:par>
                              <p:par>
                                <p:cTn id="89" presetID="10" presetClass="exit" presetSubtype="0" fill="hold" grpId="1" nodeType="withEffect">
                                  <p:stCondLst>
                                    <p:cond delay="0"/>
                                  </p:stCondLst>
                                  <p:childTnLst>
                                    <p:animEffect transition="out" filter="fade">
                                      <p:cBhvr>
                                        <p:cTn id="90" dur="500"/>
                                        <p:tgtEl>
                                          <p:spTgt spid="16"/>
                                        </p:tgtEl>
                                      </p:cBhvr>
                                    </p:animEffect>
                                    <p:set>
                                      <p:cBhvr>
                                        <p:cTn id="91" dur="1" fill="hold">
                                          <p:stCondLst>
                                            <p:cond delay="499"/>
                                          </p:stCondLst>
                                        </p:cTn>
                                        <p:tgtEl>
                                          <p:spTgt spid="16"/>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68"/>
                                        </p:tgtEl>
                                      </p:cBhvr>
                                    </p:animEffect>
                                    <p:set>
                                      <p:cBhvr>
                                        <p:cTn id="94" dur="1" fill="hold">
                                          <p:stCondLst>
                                            <p:cond delay="499"/>
                                          </p:stCondLst>
                                        </p:cTn>
                                        <p:tgtEl>
                                          <p:spTgt spid="68"/>
                                        </p:tgtEl>
                                        <p:attrNameLst>
                                          <p:attrName>style.visibility</p:attrName>
                                        </p:attrNameLst>
                                      </p:cBhvr>
                                      <p:to>
                                        <p:strVal val="hidden"/>
                                      </p:to>
                                    </p:set>
                                  </p:childTnLst>
                                </p:cTn>
                              </p:par>
                              <p:par>
                                <p:cTn id="95" presetID="10" presetClass="exit" presetSubtype="0" fill="hold" nodeType="withEffect">
                                  <p:stCondLst>
                                    <p:cond delay="0"/>
                                  </p:stCondLst>
                                  <p:childTnLst>
                                    <p:animEffect transition="out" filter="fade">
                                      <p:cBhvr>
                                        <p:cTn id="96" dur="500"/>
                                        <p:tgtEl>
                                          <p:spTgt spid="67"/>
                                        </p:tgtEl>
                                      </p:cBhvr>
                                    </p:animEffect>
                                    <p:set>
                                      <p:cBhvr>
                                        <p:cTn id="97" dur="1" fill="hold">
                                          <p:stCondLst>
                                            <p:cond delay="499"/>
                                          </p:stCondLst>
                                        </p:cTn>
                                        <p:tgtEl>
                                          <p:spTgt spid="67"/>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50"/>
                                        </p:tgtEl>
                                        <p:attrNameLst>
                                          <p:attrName>style.visibility</p:attrName>
                                        </p:attrNameLst>
                                      </p:cBhvr>
                                      <p:to>
                                        <p:strVal val="visible"/>
                                      </p:to>
                                    </p:set>
                                    <p:animEffect transition="in" filter="fade">
                                      <p:cBhvr>
                                        <p:cTn id="102" dur="500"/>
                                        <p:tgtEl>
                                          <p:spTgt spid="50"/>
                                        </p:tgtEl>
                                      </p:cBhvr>
                                    </p:animEffect>
                                  </p:childTnLst>
                                </p:cTn>
                              </p:par>
                              <p:par>
                                <p:cTn id="103" presetID="10" presetClass="entr" presetSubtype="0" fill="hold" nodeType="withEffect">
                                  <p:stCondLst>
                                    <p:cond delay="0"/>
                                  </p:stCondLst>
                                  <p:childTnLst>
                                    <p:set>
                                      <p:cBhvr>
                                        <p:cTn id="104" dur="1" fill="hold">
                                          <p:stCondLst>
                                            <p:cond delay="0"/>
                                          </p:stCondLst>
                                        </p:cTn>
                                        <p:tgtEl>
                                          <p:spTgt spid="49"/>
                                        </p:tgtEl>
                                        <p:attrNameLst>
                                          <p:attrName>style.visibility</p:attrName>
                                        </p:attrNameLst>
                                      </p:cBhvr>
                                      <p:to>
                                        <p:strVal val="visible"/>
                                      </p:to>
                                    </p:set>
                                    <p:animEffect transition="in" filter="fade">
                                      <p:cBhvr>
                                        <p:cTn id="105" dur="500"/>
                                        <p:tgtEl>
                                          <p:spTgt spid="49"/>
                                        </p:tgtEl>
                                      </p:cBhvr>
                                    </p:animEffect>
                                  </p:childTnLst>
                                </p:cTn>
                              </p:par>
                              <p:par>
                                <p:cTn id="106" presetID="10" presetClass="entr" presetSubtype="0" fill="hold" nodeType="withEffect">
                                  <p:stCondLst>
                                    <p:cond delay="0"/>
                                  </p:stCondLst>
                                  <p:childTnLst>
                                    <p:set>
                                      <p:cBhvr>
                                        <p:cTn id="107" dur="1" fill="hold">
                                          <p:stCondLst>
                                            <p:cond delay="0"/>
                                          </p:stCondLst>
                                        </p:cTn>
                                        <p:tgtEl>
                                          <p:spTgt spid="46"/>
                                        </p:tgtEl>
                                        <p:attrNameLst>
                                          <p:attrName>style.visibility</p:attrName>
                                        </p:attrNameLst>
                                      </p:cBhvr>
                                      <p:to>
                                        <p:strVal val="visible"/>
                                      </p:to>
                                    </p:set>
                                    <p:animEffect transition="in" filter="fade">
                                      <p:cBhvr>
                                        <p:cTn id="108" dur="500"/>
                                        <p:tgtEl>
                                          <p:spTgt spid="46"/>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55"/>
                                        </p:tgtEl>
                                        <p:attrNameLst>
                                          <p:attrName>style.visibility</p:attrName>
                                        </p:attrNameLst>
                                      </p:cBhvr>
                                      <p:to>
                                        <p:strVal val="visible"/>
                                      </p:to>
                                    </p:set>
                                    <p:animEffect transition="in" filter="fade">
                                      <p:cBhvr>
                                        <p:cTn id="113" dur="500"/>
                                        <p:tgtEl>
                                          <p:spTgt spid="55"/>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57"/>
                                        </p:tgtEl>
                                        <p:attrNameLst>
                                          <p:attrName>style.visibility</p:attrName>
                                        </p:attrNameLst>
                                      </p:cBhvr>
                                      <p:to>
                                        <p:strVal val="visible"/>
                                      </p:to>
                                    </p:set>
                                    <p:animEffect transition="in" filter="fade">
                                      <p:cBhvr>
                                        <p:cTn id="118" dur="500"/>
                                        <p:tgtEl>
                                          <p:spTgt spid="57"/>
                                        </p:tgtEl>
                                      </p:cBhvr>
                                    </p:animEffect>
                                  </p:childTnLst>
                                </p:cTn>
                              </p:par>
                              <p:par>
                                <p:cTn id="119" presetID="10" presetClass="entr" presetSubtype="0" fill="hold" nodeType="withEffect">
                                  <p:stCondLst>
                                    <p:cond delay="200"/>
                                  </p:stCondLst>
                                  <p:childTnLst>
                                    <p:set>
                                      <p:cBhvr>
                                        <p:cTn id="120" dur="1" fill="hold">
                                          <p:stCondLst>
                                            <p:cond delay="0"/>
                                          </p:stCondLst>
                                        </p:cTn>
                                        <p:tgtEl>
                                          <p:spTgt spid="56"/>
                                        </p:tgtEl>
                                        <p:attrNameLst>
                                          <p:attrName>style.visibility</p:attrName>
                                        </p:attrNameLst>
                                      </p:cBhvr>
                                      <p:to>
                                        <p:strVal val="visible"/>
                                      </p:to>
                                    </p:set>
                                    <p:animEffect transition="in" filter="fade">
                                      <p:cBhvr>
                                        <p:cTn id="121" dur="500"/>
                                        <p:tgtEl>
                                          <p:spTgt spid="56"/>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xit" presetSubtype="0" fill="hold" nodeType="clickEffect">
                                  <p:stCondLst>
                                    <p:cond delay="0"/>
                                  </p:stCondLst>
                                  <p:childTnLst>
                                    <p:animEffect transition="out" filter="fade">
                                      <p:cBhvr>
                                        <p:cTn id="125" dur="500"/>
                                        <p:tgtEl>
                                          <p:spTgt spid="55"/>
                                        </p:tgtEl>
                                      </p:cBhvr>
                                    </p:animEffect>
                                    <p:set>
                                      <p:cBhvr>
                                        <p:cTn id="126" dur="1" fill="hold">
                                          <p:stCondLst>
                                            <p:cond delay="499"/>
                                          </p:stCondLst>
                                        </p:cTn>
                                        <p:tgtEl>
                                          <p:spTgt spid="55"/>
                                        </p:tgtEl>
                                        <p:attrNameLst>
                                          <p:attrName>style.visibility</p:attrName>
                                        </p:attrNameLst>
                                      </p:cBhvr>
                                      <p:to>
                                        <p:strVal val="hidden"/>
                                      </p:to>
                                    </p:set>
                                  </p:childTnLst>
                                </p:cTn>
                              </p:par>
                              <p:par>
                                <p:cTn id="127" presetID="10" presetClass="exit" presetSubtype="0" fill="hold" grpId="1" nodeType="withEffect">
                                  <p:stCondLst>
                                    <p:cond delay="0"/>
                                  </p:stCondLst>
                                  <p:childTnLst>
                                    <p:animEffect transition="out" filter="fade">
                                      <p:cBhvr>
                                        <p:cTn id="128" dur="500"/>
                                        <p:tgtEl>
                                          <p:spTgt spid="57"/>
                                        </p:tgtEl>
                                      </p:cBhvr>
                                    </p:animEffect>
                                    <p:set>
                                      <p:cBhvr>
                                        <p:cTn id="129" dur="1" fill="hold">
                                          <p:stCondLst>
                                            <p:cond delay="499"/>
                                          </p:stCondLst>
                                        </p:cTn>
                                        <p:tgtEl>
                                          <p:spTgt spid="57"/>
                                        </p:tgtEl>
                                        <p:attrNameLst>
                                          <p:attrName>style.visibility</p:attrName>
                                        </p:attrNameLst>
                                      </p:cBhvr>
                                      <p:to>
                                        <p:strVal val="hidden"/>
                                      </p:to>
                                    </p:set>
                                  </p:childTnLst>
                                </p:cTn>
                              </p:par>
                              <p:par>
                                <p:cTn id="130" presetID="10" presetClass="exit" presetSubtype="0" fill="hold" nodeType="withEffect">
                                  <p:stCondLst>
                                    <p:cond delay="0"/>
                                  </p:stCondLst>
                                  <p:childTnLst>
                                    <p:animEffect transition="out" filter="fade">
                                      <p:cBhvr>
                                        <p:cTn id="131" dur="500"/>
                                        <p:tgtEl>
                                          <p:spTgt spid="56"/>
                                        </p:tgtEl>
                                      </p:cBhvr>
                                    </p:animEffect>
                                    <p:set>
                                      <p:cBhvr>
                                        <p:cTn id="132" dur="1" fill="hold">
                                          <p:stCondLst>
                                            <p:cond delay="499"/>
                                          </p:stCondLst>
                                        </p:cTn>
                                        <p:tgtEl>
                                          <p:spTgt spid="56"/>
                                        </p:tgtEl>
                                        <p:attrNameLst>
                                          <p:attrName>style.visibility</p:attrName>
                                        </p:attrNameLst>
                                      </p:cBhvr>
                                      <p:to>
                                        <p:strVal val="hidden"/>
                                      </p:to>
                                    </p:set>
                                  </p:childTnLst>
                                </p:cTn>
                              </p:par>
                              <p:par>
                                <p:cTn id="133" presetID="10" presetClass="exit" presetSubtype="0" fill="hold" grpId="1" nodeType="withEffect">
                                  <p:stCondLst>
                                    <p:cond delay="0"/>
                                  </p:stCondLst>
                                  <p:childTnLst>
                                    <p:animEffect transition="out" filter="fade">
                                      <p:cBhvr>
                                        <p:cTn id="134" dur="500"/>
                                        <p:tgtEl>
                                          <p:spTgt spid="42"/>
                                        </p:tgtEl>
                                      </p:cBhvr>
                                    </p:animEffect>
                                    <p:set>
                                      <p:cBhvr>
                                        <p:cTn id="135" dur="1" fill="hold">
                                          <p:stCondLst>
                                            <p:cond delay="499"/>
                                          </p:stCondLst>
                                        </p:cTn>
                                        <p:tgtEl>
                                          <p:spTgt spid="42"/>
                                        </p:tgtEl>
                                        <p:attrNameLst>
                                          <p:attrName>style.visibility</p:attrName>
                                        </p:attrNameLst>
                                      </p:cBhvr>
                                      <p:to>
                                        <p:strVal val="hidden"/>
                                      </p:to>
                                    </p:se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nodeType="clickEffect">
                                  <p:stCondLst>
                                    <p:cond delay="0"/>
                                  </p:stCondLst>
                                  <p:childTnLst>
                                    <p:set>
                                      <p:cBhvr>
                                        <p:cTn id="139" dur="1" fill="hold">
                                          <p:stCondLst>
                                            <p:cond delay="0"/>
                                          </p:stCondLst>
                                        </p:cTn>
                                        <p:tgtEl>
                                          <p:spTgt spid="30"/>
                                        </p:tgtEl>
                                        <p:attrNameLst>
                                          <p:attrName>style.visibility</p:attrName>
                                        </p:attrNameLst>
                                      </p:cBhvr>
                                      <p:to>
                                        <p:strVal val="visible"/>
                                      </p:to>
                                    </p:set>
                                    <p:animEffect transition="in" filter="fade">
                                      <p:cBhvr>
                                        <p:cTn id="140" dur="500"/>
                                        <p:tgtEl>
                                          <p:spTgt spid="30"/>
                                        </p:tgtEl>
                                      </p:cBhvr>
                                    </p:animEffect>
                                  </p:childTnLst>
                                </p:cTn>
                              </p:par>
                              <p:par>
                                <p:cTn id="141" presetID="10" presetClass="entr" presetSubtype="0" fill="hold" nodeType="withEffect">
                                  <p:stCondLst>
                                    <p:cond delay="0"/>
                                  </p:stCondLst>
                                  <p:childTnLst>
                                    <p:set>
                                      <p:cBhvr>
                                        <p:cTn id="142" dur="1" fill="hold">
                                          <p:stCondLst>
                                            <p:cond delay="0"/>
                                          </p:stCondLst>
                                        </p:cTn>
                                        <p:tgtEl>
                                          <p:spTgt spid="29"/>
                                        </p:tgtEl>
                                        <p:attrNameLst>
                                          <p:attrName>style.visibility</p:attrName>
                                        </p:attrNameLst>
                                      </p:cBhvr>
                                      <p:to>
                                        <p:strVal val="visible"/>
                                      </p:to>
                                    </p:set>
                                    <p:animEffect transition="in" filter="fade">
                                      <p:cBhvr>
                                        <p:cTn id="143" dur="500"/>
                                        <p:tgtEl>
                                          <p:spTgt spid="29"/>
                                        </p:tgtEl>
                                      </p:cBhvr>
                                    </p:animEffect>
                                  </p:childTnLst>
                                </p:cTn>
                              </p:par>
                              <p:par>
                                <p:cTn id="144" presetID="10" presetClass="entr" presetSubtype="0" fill="hold" nodeType="withEffect">
                                  <p:stCondLst>
                                    <p:cond delay="0"/>
                                  </p:stCondLst>
                                  <p:childTnLst>
                                    <p:set>
                                      <p:cBhvr>
                                        <p:cTn id="145" dur="1" fill="hold">
                                          <p:stCondLst>
                                            <p:cond delay="0"/>
                                          </p:stCondLst>
                                        </p:cTn>
                                        <p:tgtEl>
                                          <p:spTgt spid="31"/>
                                        </p:tgtEl>
                                        <p:attrNameLst>
                                          <p:attrName>style.visibility</p:attrName>
                                        </p:attrNameLst>
                                      </p:cBhvr>
                                      <p:to>
                                        <p:strVal val="visible"/>
                                      </p:to>
                                    </p:set>
                                    <p:animEffect transition="in" filter="fade">
                                      <p:cBhvr>
                                        <p:cTn id="146" dur="500"/>
                                        <p:tgtEl>
                                          <p:spTgt spid="31"/>
                                        </p:tgtEl>
                                      </p:cBhvr>
                                    </p:animEffect>
                                  </p:childTnLst>
                                </p:cTn>
                              </p:par>
                              <p:par>
                                <p:cTn id="147" presetID="10" presetClass="entr" presetSubtype="0" fill="hold" nodeType="withEffect">
                                  <p:stCondLst>
                                    <p:cond delay="0"/>
                                  </p:stCondLst>
                                  <p:childTnLst>
                                    <p:set>
                                      <p:cBhvr>
                                        <p:cTn id="148" dur="1" fill="hold">
                                          <p:stCondLst>
                                            <p:cond delay="0"/>
                                          </p:stCondLst>
                                        </p:cTn>
                                        <p:tgtEl>
                                          <p:spTgt spid="25"/>
                                        </p:tgtEl>
                                        <p:attrNameLst>
                                          <p:attrName>style.visibility</p:attrName>
                                        </p:attrNameLst>
                                      </p:cBhvr>
                                      <p:to>
                                        <p:strVal val="visible"/>
                                      </p:to>
                                    </p:set>
                                    <p:animEffect transition="in" filter="fade">
                                      <p:cBhvr>
                                        <p:cTn id="149" dur="500"/>
                                        <p:tgtEl>
                                          <p:spTgt spid="25"/>
                                        </p:tgtEl>
                                      </p:cBhvr>
                                    </p:animEffect>
                                  </p:childTnLst>
                                </p:cTn>
                              </p:par>
                              <p:par>
                                <p:cTn id="150" presetID="10" presetClass="entr" presetSubtype="0" fill="hold" nodeType="withEffect">
                                  <p:stCondLst>
                                    <p:cond delay="0"/>
                                  </p:stCondLst>
                                  <p:childTnLst>
                                    <p:set>
                                      <p:cBhvr>
                                        <p:cTn id="151" dur="1" fill="hold">
                                          <p:stCondLst>
                                            <p:cond delay="0"/>
                                          </p:stCondLst>
                                        </p:cTn>
                                        <p:tgtEl>
                                          <p:spTgt spid="23"/>
                                        </p:tgtEl>
                                        <p:attrNameLst>
                                          <p:attrName>style.visibility</p:attrName>
                                        </p:attrNameLst>
                                      </p:cBhvr>
                                      <p:to>
                                        <p:strVal val="visible"/>
                                      </p:to>
                                    </p:set>
                                    <p:animEffect transition="in" filter="fade">
                                      <p:cBhvr>
                                        <p:cTn id="152" dur="500"/>
                                        <p:tgtEl>
                                          <p:spTgt spid="23"/>
                                        </p:tgtEl>
                                      </p:cBhvr>
                                    </p:animEffect>
                                  </p:childTnLst>
                                </p:cTn>
                              </p:par>
                              <p:par>
                                <p:cTn id="153" presetID="10" presetClass="entr" presetSubtype="0" fill="hold" nodeType="withEffect">
                                  <p:stCondLst>
                                    <p:cond delay="0"/>
                                  </p:stCondLst>
                                  <p:childTnLst>
                                    <p:set>
                                      <p:cBhvr>
                                        <p:cTn id="154" dur="1" fill="hold">
                                          <p:stCondLst>
                                            <p:cond delay="0"/>
                                          </p:stCondLst>
                                        </p:cTn>
                                        <p:tgtEl>
                                          <p:spTgt spid="35"/>
                                        </p:tgtEl>
                                        <p:attrNameLst>
                                          <p:attrName>style.visibility</p:attrName>
                                        </p:attrNameLst>
                                      </p:cBhvr>
                                      <p:to>
                                        <p:strVal val="visible"/>
                                      </p:to>
                                    </p:set>
                                    <p:animEffect transition="in" filter="fade">
                                      <p:cBhvr>
                                        <p:cTn id="155" dur="500"/>
                                        <p:tgtEl>
                                          <p:spTgt spid="35"/>
                                        </p:tgtEl>
                                      </p:cBhvr>
                                    </p:animEffect>
                                  </p:childTnLst>
                                </p:cTn>
                              </p:par>
                              <p:par>
                                <p:cTn id="156" presetID="10" presetClass="entr" presetSubtype="0" fill="hold" nodeType="withEffect">
                                  <p:stCondLst>
                                    <p:cond delay="0"/>
                                  </p:stCondLst>
                                  <p:childTnLst>
                                    <p:set>
                                      <p:cBhvr>
                                        <p:cTn id="157" dur="1" fill="hold">
                                          <p:stCondLst>
                                            <p:cond delay="0"/>
                                          </p:stCondLst>
                                        </p:cTn>
                                        <p:tgtEl>
                                          <p:spTgt spid="34"/>
                                        </p:tgtEl>
                                        <p:attrNameLst>
                                          <p:attrName>style.visibility</p:attrName>
                                        </p:attrNameLst>
                                      </p:cBhvr>
                                      <p:to>
                                        <p:strVal val="visible"/>
                                      </p:to>
                                    </p:set>
                                    <p:animEffect transition="in" filter="fade">
                                      <p:cBhvr>
                                        <p:cTn id="158" dur="500"/>
                                        <p:tgtEl>
                                          <p:spTgt spid="34"/>
                                        </p:tgtEl>
                                      </p:cBhvr>
                                    </p:animEffect>
                                  </p:childTnLst>
                                </p:cTn>
                              </p:par>
                              <p:par>
                                <p:cTn id="159" presetID="10" presetClass="entr" presetSubtype="0" fill="hold" nodeType="withEffect">
                                  <p:stCondLst>
                                    <p:cond delay="0"/>
                                  </p:stCondLst>
                                  <p:childTnLst>
                                    <p:set>
                                      <p:cBhvr>
                                        <p:cTn id="160" dur="1" fill="hold">
                                          <p:stCondLst>
                                            <p:cond delay="0"/>
                                          </p:stCondLst>
                                        </p:cTn>
                                        <p:tgtEl>
                                          <p:spTgt spid="32"/>
                                        </p:tgtEl>
                                        <p:attrNameLst>
                                          <p:attrName>style.visibility</p:attrName>
                                        </p:attrNameLst>
                                      </p:cBhvr>
                                      <p:to>
                                        <p:strVal val="visible"/>
                                      </p:to>
                                    </p:set>
                                    <p:animEffect transition="in" filter="fade">
                                      <p:cBhvr>
                                        <p:cTn id="161" dur="500"/>
                                        <p:tgtEl>
                                          <p:spTgt spid="32"/>
                                        </p:tgtEl>
                                      </p:cBhvr>
                                    </p:animEffect>
                                  </p:childTnLst>
                                </p:cTn>
                              </p:par>
                            </p:childTnLst>
                          </p:cTn>
                        </p:par>
                      </p:childTnLst>
                    </p:cTn>
                  </p:par>
                  <p:par>
                    <p:cTn id="162" fill="hold">
                      <p:stCondLst>
                        <p:cond delay="indefinite"/>
                      </p:stCondLst>
                      <p:childTnLst>
                        <p:par>
                          <p:cTn id="163" fill="hold">
                            <p:stCondLst>
                              <p:cond delay="0"/>
                            </p:stCondLst>
                            <p:childTnLst>
                              <p:par>
                                <p:cTn id="164" presetID="10" presetClass="entr" presetSubtype="0" fill="hold" nodeType="clickEffect">
                                  <p:stCondLst>
                                    <p:cond delay="0"/>
                                  </p:stCondLst>
                                  <p:childTnLst>
                                    <p:set>
                                      <p:cBhvr>
                                        <p:cTn id="165" dur="1" fill="hold">
                                          <p:stCondLst>
                                            <p:cond delay="0"/>
                                          </p:stCondLst>
                                        </p:cTn>
                                        <p:tgtEl>
                                          <p:spTgt spid="58"/>
                                        </p:tgtEl>
                                        <p:attrNameLst>
                                          <p:attrName>style.visibility</p:attrName>
                                        </p:attrNameLst>
                                      </p:cBhvr>
                                      <p:to>
                                        <p:strVal val="visible"/>
                                      </p:to>
                                    </p:set>
                                    <p:animEffect transition="in" filter="fade">
                                      <p:cBhvr>
                                        <p:cTn id="166" dur="500"/>
                                        <p:tgtEl>
                                          <p:spTgt spid="58"/>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59"/>
                                        </p:tgtEl>
                                        <p:attrNameLst>
                                          <p:attrName>style.visibility</p:attrName>
                                        </p:attrNameLst>
                                      </p:cBhvr>
                                      <p:to>
                                        <p:strVal val="visible"/>
                                      </p:to>
                                    </p:set>
                                    <p:animEffect transition="in" filter="fade">
                                      <p:cBhvr>
                                        <p:cTn id="169" dur="500"/>
                                        <p:tgtEl>
                                          <p:spTgt spid="59"/>
                                        </p:tgtEl>
                                      </p:cBhvr>
                                    </p:animEffect>
                                  </p:childTnLst>
                                </p:cTn>
                              </p:par>
                              <p:par>
                                <p:cTn id="170" presetID="10" presetClass="entr" presetSubtype="0" fill="hold" nodeType="withEffect">
                                  <p:stCondLst>
                                    <p:cond delay="0"/>
                                  </p:stCondLst>
                                  <p:childTnLst>
                                    <p:set>
                                      <p:cBhvr>
                                        <p:cTn id="171" dur="1" fill="hold">
                                          <p:stCondLst>
                                            <p:cond delay="0"/>
                                          </p:stCondLst>
                                        </p:cTn>
                                        <p:tgtEl>
                                          <p:spTgt spid="64">
                                            <p:txEl>
                                              <p:pRg st="0" end="0"/>
                                            </p:txEl>
                                          </p:spTgt>
                                        </p:tgtEl>
                                        <p:attrNameLst>
                                          <p:attrName>style.visibility</p:attrName>
                                        </p:attrNameLst>
                                      </p:cBhvr>
                                      <p:to>
                                        <p:strVal val="visible"/>
                                      </p:to>
                                    </p:set>
                                    <p:animEffect transition="in" filter="fade">
                                      <p:cBhvr>
                                        <p:cTn id="172" dur="500"/>
                                        <p:tgtEl>
                                          <p:spTgt spid="64">
                                            <p:txEl>
                                              <p:pRg st="0" end="0"/>
                                            </p:txEl>
                                          </p:spTgt>
                                        </p:tgtEl>
                                      </p:cBhvr>
                                    </p:animEffect>
                                  </p:childTnLst>
                                </p:cTn>
                              </p:par>
                            </p:childTnLst>
                          </p:cTn>
                        </p:par>
                      </p:childTnLst>
                    </p:cTn>
                  </p:par>
                  <p:par>
                    <p:cTn id="173" fill="hold">
                      <p:stCondLst>
                        <p:cond delay="indefinite"/>
                      </p:stCondLst>
                      <p:childTnLst>
                        <p:par>
                          <p:cTn id="174" fill="hold">
                            <p:stCondLst>
                              <p:cond delay="0"/>
                            </p:stCondLst>
                            <p:childTnLst>
                              <p:par>
                                <p:cTn id="175" presetID="10" presetClass="entr" presetSubtype="0" fill="hold" nodeType="click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1"/>
                                        </p:tgtEl>
                                        <p:attrNameLst>
                                          <p:attrName>style.visibility</p:attrName>
                                        </p:attrNameLst>
                                      </p:cBhvr>
                                      <p:to>
                                        <p:strVal val="visible"/>
                                      </p:to>
                                    </p:set>
                                    <p:animEffect transition="in" filter="fade">
                                      <p:cBhvr>
                                        <p:cTn id="180"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1" fill="hold" display="0">
                  <p:stCondLst>
                    <p:cond delay="indefinite"/>
                  </p:stCondLst>
                  <p:endCondLst>
                    <p:cond evt="onStopAudio" delay="0">
                      <p:tgtEl>
                        <p:sldTgt/>
                      </p:tgtEl>
                    </p:cond>
                  </p:endCondLst>
                </p:cTn>
                <p:tgtEl>
                  <p:spTgt spid="78"/>
                </p:tgtEl>
              </p:cMediaNode>
            </p:audio>
          </p:childTnLst>
        </p:cTn>
      </p:par>
    </p:tnLst>
    <p:bldLst>
      <p:bldP spid="42" grpId="0" animBg="1"/>
      <p:bldP spid="42" grpId="1" animBg="1"/>
      <p:bldP spid="20" grpId="0"/>
      <p:bldP spid="20" grpId="1"/>
      <p:bldP spid="43" grpId="0"/>
      <p:bldP spid="43" grpId="1"/>
      <p:bldP spid="44" grpId="0" animBg="1"/>
      <p:bldP spid="44" grpId="1" animBg="1"/>
      <p:bldP spid="16" grpId="0"/>
      <p:bldP spid="16" grpId="1"/>
      <p:bldP spid="45" grpId="0"/>
      <p:bldP spid="45" grpId="1"/>
      <p:bldP spid="57" grpId="0" animBg="1"/>
      <p:bldP spid="57" grpId="1" animBg="1"/>
      <p:bldP spid="59" grpId="0" animBg="1"/>
      <p:bldP spid="61" grpId="0" animBg="1"/>
      <p:bldP spid="65" grpId="0"/>
      <p:bldP spid="65" grpId="1"/>
      <p:bldP spid="66" grpId="0"/>
      <p:bldP spid="66" grpId="1"/>
      <p:bldP spid="69" grpId="0"/>
      <p:bldP spid="69"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726A4C0-80B8-4A9C-B0B3-C78D901F6882}"/>
              </a:ext>
            </a:extLst>
          </p:cNvPr>
          <p:cNvSpPr>
            <a:spLocks noGrp="1"/>
          </p:cNvSpPr>
          <p:nvPr>
            <p:ph type="title"/>
          </p:nvPr>
        </p:nvSpPr>
        <p:spPr>
          <a:xfrm>
            <a:off x="1812897" y="518649"/>
            <a:ext cx="9882278" cy="1067634"/>
          </a:xfrm>
        </p:spPr>
        <p:txBody>
          <a:bodyPr anchor="ctr">
            <a:normAutofit/>
          </a:bodyPr>
          <a:lstStyle/>
          <a:p>
            <a:r>
              <a:rPr lang="en-US" dirty="0"/>
              <a:t>More Strong Points of the Method</a:t>
            </a:r>
          </a:p>
        </p:txBody>
      </p:sp>
      <p:grpSp>
        <p:nvGrpSpPr>
          <p:cNvPr id="26" name="Group 25">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27"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6" name="Conector recto 3">
            <a:extLst>
              <a:ext uri="{FF2B5EF4-FFF2-40B4-BE49-F238E27FC236}">
                <a16:creationId xmlns:a16="http://schemas.microsoft.com/office/drawing/2014/main" id="{8253ACAB-D626-4267-99E9-8484072D8F93}"/>
              </a:ext>
            </a:extLst>
          </p:cNvPr>
          <p:cNvSpPr/>
          <p:nvPr/>
        </p:nvSpPr>
        <p:spPr>
          <a:xfrm>
            <a:off x="2271674" y="3428632"/>
            <a:ext cx="91440" cy="749643"/>
          </a:xfrm>
          <a:custGeom>
            <a:avLst/>
            <a:gdLst/>
            <a:ahLst/>
            <a:cxnLst/>
            <a:rect l="0" t="0" r="0" b="0"/>
            <a:pathLst>
              <a:path>
                <a:moveTo>
                  <a:pt x="45720" y="0"/>
                </a:moveTo>
                <a:lnTo>
                  <a:pt x="45720" y="749643"/>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47" name="Rectángulo: esquinas redondeadas 46">
            <a:extLst>
              <a:ext uri="{FF2B5EF4-FFF2-40B4-BE49-F238E27FC236}">
                <a16:creationId xmlns:a16="http://schemas.microsoft.com/office/drawing/2014/main" id="{0FD2B1B8-9F98-47BE-95E3-11483EE618BB}"/>
              </a:ext>
            </a:extLst>
          </p:cNvPr>
          <p:cNvSpPr/>
          <p:nvPr/>
        </p:nvSpPr>
        <p:spPr>
          <a:xfrm>
            <a:off x="1028609" y="1791874"/>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48" name="Grupo 47">
            <a:extLst>
              <a:ext uri="{FF2B5EF4-FFF2-40B4-BE49-F238E27FC236}">
                <a16:creationId xmlns:a16="http://schemas.microsoft.com/office/drawing/2014/main" id="{2F2DF4C0-20E9-47F1-BED5-F6A0A95DCC02}"/>
              </a:ext>
            </a:extLst>
          </p:cNvPr>
          <p:cNvGrpSpPr/>
          <p:nvPr/>
        </p:nvGrpSpPr>
        <p:grpSpPr>
          <a:xfrm>
            <a:off x="1315005" y="2063951"/>
            <a:ext cx="2577571" cy="1636757"/>
            <a:chOff x="786364" y="274186"/>
            <a:chExt cx="2577571" cy="1636757"/>
          </a:xfrm>
        </p:grpSpPr>
        <p:sp>
          <p:nvSpPr>
            <p:cNvPr id="53" name="Rectángulo: esquinas redondeadas 52">
              <a:extLst>
                <a:ext uri="{FF2B5EF4-FFF2-40B4-BE49-F238E27FC236}">
                  <a16:creationId xmlns:a16="http://schemas.microsoft.com/office/drawing/2014/main" id="{5C757BFB-8D73-4208-BC77-18D2D15AB9AE}"/>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4" name="Rectángulo: esquinas redondeadas 6">
              <a:extLst>
                <a:ext uri="{FF2B5EF4-FFF2-40B4-BE49-F238E27FC236}">
                  <a16:creationId xmlns:a16="http://schemas.microsoft.com/office/drawing/2014/main" id="{B719938E-15A1-46EC-8A60-9BF9D5EEEA3D}"/>
                </a:ext>
              </a:extLst>
            </p:cNvPr>
            <p:cNvSpPr txBox="1"/>
            <p:nvPr/>
          </p:nvSpPr>
          <p:spPr>
            <a:xfrm>
              <a:off x="834303" y="322125"/>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b="1" kern="1200" dirty="0"/>
                <a:t>Mixable</a:t>
              </a:r>
              <a:r>
                <a:rPr lang="en-US" sz="2800" kern="1200" dirty="0"/>
                <a:t> </a:t>
              </a:r>
              <a:br>
                <a:rPr lang="en-US" sz="2800" kern="1200" dirty="0"/>
              </a:br>
              <a:r>
                <a:rPr lang="en-US" sz="2800" kern="1200" dirty="0"/>
                <a:t>Action Units Activations</a:t>
              </a:r>
            </a:p>
          </p:txBody>
        </p:sp>
      </p:grpSp>
      <p:sp>
        <p:nvSpPr>
          <p:cNvPr id="49" name="Rectángulo: esquinas redondeadas 48">
            <a:extLst>
              <a:ext uri="{FF2B5EF4-FFF2-40B4-BE49-F238E27FC236}">
                <a16:creationId xmlns:a16="http://schemas.microsoft.com/office/drawing/2014/main" id="{906968C2-4471-43F4-B5C3-24A8797A4505}"/>
              </a:ext>
            </a:extLst>
          </p:cNvPr>
          <p:cNvSpPr/>
          <p:nvPr/>
        </p:nvSpPr>
        <p:spPr>
          <a:xfrm>
            <a:off x="1028609" y="4178275"/>
            <a:ext cx="2577571" cy="1636757"/>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50" name="Grupo 49">
            <a:extLst>
              <a:ext uri="{FF2B5EF4-FFF2-40B4-BE49-F238E27FC236}">
                <a16:creationId xmlns:a16="http://schemas.microsoft.com/office/drawing/2014/main" id="{935B28B8-E39A-44D9-9D1D-AA345324CBA9}"/>
              </a:ext>
            </a:extLst>
          </p:cNvPr>
          <p:cNvGrpSpPr/>
          <p:nvPr/>
        </p:nvGrpSpPr>
        <p:grpSpPr>
          <a:xfrm>
            <a:off x="1315005" y="4450352"/>
            <a:ext cx="2577571" cy="1636757"/>
            <a:chOff x="786364" y="2660587"/>
            <a:chExt cx="2577571" cy="1636757"/>
          </a:xfrm>
        </p:grpSpPr>
        <p:sp>
          <p:nvSpPr>
            <p:cNvPr id="51" name="Rectángulo: esquinas redondeadas 50">
              <a:extLst>
                <a:ext uri="{FF2B5EF4-FFF2-40B4-BE49-F238E27FC236}">
                  <a16:creationId xmlns:a16="http://schemas.microsoft.com/office/drawing/2014/main" id="{5908D2E2-8071-4995-8513-FAC18677C25A}"/>
                </a:ext>
              </a:extLst>
            </p:cNvPr>
            <p:cNvSpPr/>
            <p:nvPr/>
          </p:nvSpPr>
          <p:spPr>
            <a:xfrm>
              <a:off x="786364" y="2660587"/>
              <a:ext cx="2577571" cy="1636757"/>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2" name="Rectángulo: esquinas redondeadas 9">
              <a:extLst>
                <a:ext uri="{FF2B5EF4-FFF2-40B4-BE49-F238E27FC236}">
                  <a16:creationId xmlns:a16="http://schemas.microsoft.com/office/drawing/2014/main" id="{075B3E81-279A-4807-B174-B882CF589B37}"/>
                </a:ext>
              </a:extLst>
            </p:cNvPr>
            <p:cNvSpPr txBox="1"/>
            <p:nvPr/>
          </p:nvSpPr>
          <p:spPr>
            <a:xfrm>
              <a:off x="834303" y="2708526"/>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000" dirty="0"/>
                <a:t>Enormous Combinatory of New </a:t>
              </a:r>
              <a:r>
                <a:rPr lang="en-US" sz="2000" b="1" dirty="0"/>
                <a:t>Expression Mixes</a:t>
              </a:r>
              <a:endParaRPr lang="en-US" sz="2000" b="1" kern="1200" dirty="0"/>
            </a:p>
          </p:txBody>
        </p:sp>
      </p:grpSp>
      <p:pic>
        <p:nvPicPr>
          <p:cNvPr id="3" name="Imagen 2">
            <a:extLst>
              <a:ext uri="{FF2B5EF4-FFF2-40B4-BE49-F238E27FC236}">
                <a16:creationId xmlns:a16="http://schemas.microsoft.com/office/drawing/2014/main" id="{0A484A26-113B-4428-99F4-E442ABA42FF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5169281" y="2063951"/>
            <a:ext cx="6690844" cy="3728843"/>
          </a:xfrm>
          <a:prstGeom prst="rect">
            <a:avLst/>
          </a:prstGeom>
        </p:spPr>
      </p:pic>
      <p:sp>
        <p:nvSpPr>
          <p:cNvPr id="60" name="Flecha: a la derecha 59">
            <a:extLst>
              <a:ext uri="{FF2B5EF4-FFF2-40B4-BE49-F238E27FC236}">
                <a16:creationId xmlns:a16="http://schemas.microsoft.com/office/drawing/2014/main" id="{975EE899-BA0F-4BFA-9C1E-A5A1AB19BCBA}"/>
              </a:ext>
            </a:extLst>
          </p:cNvPr>
          <p:cNvSpPr/>
          <p:nvPr/>
        </p:nvSpPr>
        <p:spPr>
          <a:xfrm>
            <a:off x="4178972" y="3428631"/>
            <a:ext cx="703913"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onector recto 3">
            <a:extLst>
              <a:ext uri="{FF2B5EF4-FFF2-40B4-BE49-F238E27FC236}">
                <a16:creationId xmlns:a16="http://schemas.microsoft.com/office/drawing/2014/main" id="{85078D45-F0F6-4736-8615-AE8F74E86280}"/>
              </a:ext>
            </a:extLst>
          </p:cNvPr>
          <p:cNvSpPr/>
          <p:nvPr/>
        </p:nvSpPr>
        <p:spPr>
          <a:xfrm>
            <a:off x="8377004" y="3428631"/>
            <a:ext cx="91440" cy="749643"/>
          </a:xfrm>
          <a:custGeom>
            <a:avLst/>
            <a:gdLst/>
            <a:ahLst/>
            <a:cxnLst/>
            <a:rect l="0" t="0" r="0" b="0"/>
            <a:pathLst>
              <a:path>
                <a:moveTo>
                  <a:pt x="45720" y="0"/>
                </a:moveTo>
                <a:lnTo>
                  <a:pt x="45720" y="749643"/>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67" name="Rectángulo: esquinas redondeadas 66">
            <a:extLst>
              <a:ext uri="{FF2B5EF4-FFF2-40B4-BE49-F238E27FC236}">
                <a16:creationId xmlns:a16="http://schemas.microsoft.com/office/drawing/2014/main" id="{B51E209E-69F3-47D3-991E-3B1200546988}"/>
              </a:ext>
            </a:extLst>
          </p:cNvPr>
          <p:cNvSpPr/>
          <p:nvPr/>
        </p:nvSpPr>
        <p:spPr>
          <a:xfrm>
            <a:off x="7133939" y="1791873"/>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68" name="Grupo 67">
            <a:extLst>
              <a:ext uri="{FF2B5EF4-FFF2-40B4-BE49-F238E27FC236}">
                <a16:creationId xmlns:a16="http://schemas.microsoft.com/office/drawing/2014/main" id="{B1A5A601-0E71-4D7D-B93A-FE9C9FD912B7}"/>
              </a:ext>
            </a:extLst>
          </p:cNvPr>
          <p:cNvGrpSpPr/>
          <p:nvPr/>
        </p:nvGrpSpPr>
        <p:grpSpPr>
          <a:xfrm>
            <a:off x="7372396" y="2063950"/>
            <a:ext cx="2625510" cy="1636757"/>
            <a:chOff x="738425" y="274186"/>
            <a:chExt cx="2625510" cy="1636757"/>
          </a:xfrm>
        </p:grpSpPr>
        <p:sp>
          <p:nvSpPr>
            <p:cNvPr id="69" name="Rectángulo: esquinas redondeadas 68">
              <a:extLst>
                <a:ext uri="{FF2B5EF4-FFF2-40B4-BE49-F238E27FC236}">
                  <a16:creationId xmlns:a16="http://schemas.microsoft.com/office/drawing/2014/main" id="{10D293CA-9E2C-404E-BD20-C4E3E6DAA8D2}"/>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70" name="Rectángulo: esquinas redondeadas 6">
              <a:extLst>
                <a:ext uri="{FF2B5EF4-FFF2-40B4-BE49-F238E27FC236}">
                  <a16:creationId xmlns:a16="http://schemas.microsoft.com/office/drawing/2014/main" id="{6D6DD3EE-89AE-474A-8AFF-AB9F995AB8F7}"/>
                </a:ext>
              </a:extLst>
            </p:cNvPr>
            <p:cNvSpPr txBox="1"/>
            <p:nvPr/>
          </p:nvSpPr>
          <p:spPr>
            <a:xfrm>
              <a:off x="738425" y="322125"/>
              <a:ext cx="2577571"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dirty="0"/>
                <a:t>Non-Supervised Training</a:t>
              </a:r>
              <a:endParaRPr lang="en-US" sz="2800" kern="1200" dirty="0"/>
            </a:p>
          </p:txBody>
        </p:sp>
      </p:grpSp>
      <p:sp>
        <p:nvSpPr>
          <p:cNvPr id="71" name="Rectángulo: esquinas redondeadas 70">
            <a:extLst>
              <a:ext uri="{FF2B5EF4-FFF2-40B4-BE49-F238E27FC236}">
                <a16:creationId xmlns:a16="http://schemas.microsoft.com/office/drawing/2014/main" id="{AA9DC8A3-2F4F-4562-875A-E13C843243F1}"/>
              </a:ext>
            </a:extLst>
          </p:cNvPr>
          <p:cNvSpPr/>
          <p:nvPr/>
        </p:nvSpPr>
        <p:spPr>
          <a:xfrm>
            <a:off x="7133939" y="4178274"/>
            <a:ext cx="2577571" cy="1636757"/>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72" name="Grupo 71">
            <a:extLst>
              <a:ext uri="{FF2B5EF4-FFF2-40B4-BE49-F238E27FC236}">
                <a16:creationId xmlns:a16="http://schemas.microsoft.com/office/drawing/2014/main" id="{AE69D759-1A99-4E66-8265-CD6F586B67FB}"/>
              </a:ext>
            </a:extLst>
          </p:cNvPr>
          <p:cNvGrpSpPr/>
          <p:nvPr/>
        </p:nvGrpSpPr>
        <p:grpSpPr>
          <a:xfrm>
            <a:off x="7372396" y="4450351"/>
            <a:ext cx="2625510" cy="1636757"/>
            <a:chOff x="738425" y="2660587"/>
            <a:chExt cx="2625510" cy="1636757"/>
          </a:xfrm>
        </p:grpSpPr>
        <p:sp>
          <p:nvSpPr>
            <p:cNvPr id="73" name="Rectángulo: esquinas redondeadas 72">
              <a:extLst>
                <a:ext uri="{FF2B5EF4-FFF2-40B4-BE49-F238E27FC236}">
                  <a16:creationId xmlns:a16="http://schemas.microsoft.com/office/drawing/2014/main" id="{A709CE5E-C8F6-42E0-8DE5-D67D963EFA73}"/>
                </a:ext>
              </a:extLst>
            </p:cNvPr>
            <p:cNvSpPr/>
            <p:nvPr/>
          </p:nvSpPr>
          <p:spPr>
            <a:xfrm>
              <a:off x="786364" y="2660587"/>
              <a:ext cx="2577571" cy="1636757"/>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74" name="Rectángulo: esquinas redondeadas 9">
              <a:extLst>
                <a:ext uri="{FF2B5EF4-FFF2-40B4-BE49-F238E27FC236}">
                  <a16:creationId xmlns:a16="http://schemas.microsoft.com/office/drawing/2014/main" id="{27FC4F6B-A0E4-4F9F-8A48-81D6B37D3993}"/>
                </a:ext>
              </a:extLst>
            </p:cNvPr>
            <p:cNvSpPr txBox="1"/>
            <p:nvPr/>
          </p:nvSpPr>
          <p:spPr>
            <a:xfrm>
              <a:off x="738425" y="2708526"/>
              <a:ext cx="2577571"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000" dirty="0"/>
                <a:t>Could be Applicable over </a:t>
              </a:r>
              <a:r>
                <a:rPr lang="en-US" sz="2000" b="1" dirty="0"/>
                <a:t>any Element </a:t>
              </a:r>
              <a:r>
                <a:rPr lang="en-US" sz="2000" dirty="0"/>
                <a:t>with Auto-Predictable FACS Equivalent</a:t>
              </a:r>
              <a:endParaRPr lang="en-US" sz="2000" b="1" kern="1200" dirty="0"/>
            </a:p>
          </p:txBody>
        </p:sp>
      </p:grpSp>
      <p:pic>
        <p:nvPicPr>
          <p:cNvPr id="75" name="Picture 2">
            <a:extLst>
              <a:ext uri="{FF2B5EF4-FFF2-40B4-BE49-F238E27FC236}">
                <a16:creationId xmlns:a16="http://schemas.microsoft.com/office/drawing/2014/main" id="{0B651FE7-6BA2-4469-872C-3DBF75DE0C9B}"/>
              </a:ext>
            </a:extLst>
          </p:cNvPr>
          <p:cNvPicPr>
            <a:picLocks noChangeAspect="1" noChangeArrowheads="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l="396" t="25606" r="86494" b="56621"/>
          <a:stretch/>
        </p:blipFill>
        <p:spPr bwMode="auto">
          <a:xfrm>
            <a:off x="4994129" y="3076374"/>
            <a:ext cx="912144" cy="1228609"/>
          </a:xfrm>
          <a:prstGeom prst="rect">
            <a:avLst/>
          </a:prstGeom>
          <a:noFill/>
          <a:extLst>
            <a:ext uri="{909E8E84-426E-40DD-AFC4-6F175D3DCCD1}">
              <a14:hiddenFill xmlns:a14="http://schemas.microsoft.com/office/drawing/2010/main">
                <a:solidFill>
                  <a:srgbClr val="FFFFFF"/>
                </a:solidFill>
              </a14:hiddenFill>
            </a:ext>
          </a:extLst>
        </p:spPr>
      </p:pic>
      <p:pic>
        <p:nvPicPr>
          <p:cNvPr id="76" name="Imagen 75">
            <a:extLst>
              <a:ext uri="{FF2B5EF4-FFF2-40B4-BE49-F238E27FC236}">
                <a16:creationId xmlns:a16="http://schemas.microsoft.com/office/drawing/2014/main" id="{8E181CA0-CF16-44A3-A22F-B81ED3359576}"/>
              </a:ext>
            </a:extLst>
          </p:cNvPr>
          <p:cNvPicPr>
            <a:picLocks noChangeAspect="1"/>
          </p:cNvPicPr>
          <p:nvPr/>
        </p:nvPicPr>
        <p:blipFill>
          <a:blip r:embed="rId8"/>
          <a:stretch>
            <a:fillRect/>
          </a:stretch>
        </p:blipFill>
        <p:spPr>
          <a:xfrm>
            <a:off x="6049471" y="2982880"/>
            <a:ext cx="1066772" cy="1334707"/>
          </a:xfrm>
          <a:prstGeom prst="rect">
            <a:avLst/>
          </a:prstGeom>
        </p:spPr>
      </p:pic>
      <p:sp>
        <p:nvSpPr>
          <p:cNvPr id="77" name="Bocadillo: rectángulo con esquinas redondeadas 76">
            <a:extLst>
              <a:ext uri="{FF2B5EF4-FFF2-40B4-BE49-F238E27FC236}">
                <a16:creationId xmlns:a16="http://schemas.microsoft.com/office/drawing/2014/main" id="{91E91BD2-50FF-46E4-99F0-9F5E3773E10F}"/>
              </a:ext>
            </a:extLst>
          </p:cNvPr>
          <p:cNvSpPr/>
          <p:nvPr/>
        </p:nvSpPr>
        <p:spPr>
          <a:xfrm>
            <a:off x="4876534" y="2933545"/>
            <a:ext cx="2334749" cy="1503193"/>
          </a:xfrm>
          <a:prstGeom prst="wedgeRoundRectCallout">
            <a:avLst>
              <a:gd name="adj1" fmla="val 47049"/>
              <a:gd name="adj2" fmla="val 59434"/>
              <a:gd name="adj3" fmla="val 16667"/>
            </a:avLst>
          </a:prstGeom>
          <a:noFill/>
          <a:ln w="381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43A67BD9-3940-43CD-8C94-E804A283861B}"/>
              </a:ext>
            </a:extLst>
          </p:cNvPr>
          <p:cNvSpPr txBox="1"/>
          <p:nvPr/>
        </p:nvSpPr>
        <p:spPr>
          <a:xfrm>
            <a:off x="4921185" y="2551839"/>
            <a:ext cx="2237336" cy="369332"/>
          </a:xfrm>
          <a:prstGeom prst="rect">
            <a:avLst/>
          </a:prstGeom>
          <a:noFill/>
        </p:spPr>
        <p:txBody>
          <a:bodyPr wrap="square" rtlCol="0">
            <a:spAutoFit/>
          </a:bodyPr>
          <a:lstStyle/>
          <a:p>
            <a:r>
              <a:rPr lang="en-US" dirty="0"/>
              <a:t>Modifying Cats? Cars?</a:t>
            </a:r>
          </a:p>
        </p:txBody>
      </p:sp>
      <p:pic>
        <p:nvPicPr>
          <p:cNvPr id="19" name="Audio 18">
            <a:hlinkClick r:id="" action="ppaction://media"/>
            <a:extLst>
              <a:ext uri="{FF2B5EF4-FFF2-40B4-BE49-F238E27FC236}">
                <a16:creationId xmlns:a16="http://schemas.microsoft.com/office/drawing/2014/main" id="{49FF87FC-8E77-4F65-8712-40FFA2B5A586}"/>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391010125"/>
      </p:ext>
    </p:extLst>
  </p:cSld>
  <p:clrMapOvr>
    <a:masterClrMapping/>
  </p:clrMapOvr>
  <mc:AlternateContent xmlns:mc="http://schemas.openxmlformats.org/markup-compatibility/2006">
    <mc:Choice xmlns:p14="http://schemas.microsoft.com/office/powerpoint/2010/main" Requires="p14">
      <p:transition spd="slow" p14:dur="2000" advTm="39289"/>
    </mc:Choice>
    <mc:Fallback>
      <p:transition spd="slow" advTm="39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par>
                                <p:cTn id="12" presetID="10" presetClass="entr" presetSubtype="0" fill="hold" nodeType="withEffect">
                                  <p:stCondLst>
                                    <p:cond delay="2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par>
                                <p:cTn id="20" presetID="10" presetClass="entr" presetSubtype="0" fill="hold" nodeType="with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500"/>
                                        <p:tgtEl>
                                          <p:spTgt spid="49"/>
                                        </p:tgtEl>
                                      </p:cBhvr>
                                    </p:animEffect>
                                  </p:childTnLst>
                                </p:cTn>
                              </p:par>
                              <p:par>
                                <p:cTn id="23" presetID="10" presetClass="entr" presetSubtype="0" fill="hold"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500"/>
                                        <p:tgtEl>
                                          <p:spTgt spid="4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60"/>
                                        </p:tgtEl>
                                      </p:cBhvr>
                                    </p:animEffect>
                                    <p:set>
                                      <p:cBhvr>
                                        <p:cTn id="30" dur="1" fill="hold">
                                          <p:stCondLst>
                                            <p:cond delay="499"/>
                                          </p:stCondLst>
                                        </p:cTn>
                                        <p:tgtEl>
                                          <p:spTgt spid="60"/>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8"/>
                                        </p:tgtEl>
                                        <p:attrNameLst>
                                          <p:attrName>style.visibility</p:attrName>
                                        </p:attrNameLst>
                                      </p:cBhvr>
                                      <p:to>
                                        <p:strVal val="visible"/>
                                      </p:to>
                                    </p:set>
                                    <p:animEffect transition="in" filter="fade">
                                      <p:cBhvr>
                                        <p:cTn id="38" dur="500"/>
                                        <p:tgtEl>
                                          <p:spTgt spid="68"/>
                                        </p:tgtEl>
                                      </p:cBhvr>
                                    </p:animEffect>
                                  </p:childTnLst>
                                </p:cTn>
                              </p:par>
                              <p:par>
                                <p:cTn id="39" presetID="10" presetClass="entr" presetSubtype="0" fill="hold" nodeType="with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500"/>
                                        <p:tgtEl>
                                          <p:spTgt spid="67"/>
                                        </p:tgtEl>
                                      </p:cBhvr>
                                    </p:animEffect>
                                  </p:childTnLst>
                                </p:cTn>
                              </p:par>
                              <p:par>
                                <p:cTn id="42" presetID="10" presetClass="entr" presetSubtype="0" fill="hold" nodeType="withEffect">
                                  <p:stCondLst>
                                    <p:cond delay="0"/>
                                  </p:stCondLst>
                                  <p:childTnLst>
                                    <p:set>
                                      <p:cBhvr>
                                        <p:cTn id="43" dur="1" fill="hold">
                                          <p:stCondLst>
                                            <p:cond delay="0"/>
                                          </p:stCondLst>
                                        </p:cTn>
                                        <p:tgtEl>
                                          <p:spTgt spid="63"/>
                                        </p:tgtEl>
                                        <p:attrNameLst>
                                          <p:attrName>style.visibility</p:attrName>
                                        </p:attrNameLst>
                                      </p:cBhvr>
                                      <p:to>
                                        <p:strVal val="visible"/>
                                      </p:to>
                                    </p:set>
                                    <p:animEffect transition="in" filter="fade">
                                      <p:cBhvr>
                                        <p:cTn id="44" dur="500"/>
                                        <p:tgtEl>
                                          <p:spTgt spid="63"/>
                                        </p:tgtEl>
                                      </p:cBhvr>
                                    </p:animEffect>
                                  </p:childTnLst>
                                </p:cTn>
                              </p:par>
                              <p:par>
                                <p:cTn id="45" presetID="10" presetClass="entr" presetSubtype="0" fill="hold" nodeType="with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fade">
                                      <p:cBhvr>
                                        <p:cTn id="47" dur="500"/>
                                        <p:tgtEl>
                                          <p:spTgt spid="72"/>
                                        </p:tgtEl>
                                      </p:cBhvr>
                                    </p:animEffect>
                                  </p:childTnLst>
                                </p:cTn>
                              </p:par>
                              <p:par>
                                <p:cTn id="48" presetID="10" presetClass="entr" presetSubtype="0" fill="hold" nodeType="withEffect">
                                  <p:stCondLst>
                                    <p:cond delay="0"/>
                                  </p:stCondLst>
                                  <p:childTnLst>
                                    <p:set>
                                      <p:cBhvr>
                                        <p:cTn id="49" dur="1" fill="hold">
                                          <p:stCondLst>
                                            <p:cond delay="0"/>
                                          </p:stCondLst>
                                        </p:cTn>
                                        <p:tgtEl>
                                          <p:spTgt spid="71"/>
                                        </p:tgtEl>
                                        <p:attrNameLst>
                                          <p:attrName>style.visibility</p:attrName>
                                        </p:attrNameLst>
                                      </p:cBhvr>
                                      <p:to>
                                        <p:strVal val="visible"/>
                                      </p:to>
                                    </p:set>
                                    <p:animEffect transition="in" filter="fade">
                                      <p:cBhvr>
                                        <p:cTn id="50" dur="500"/>
                                        <p:tgtEl>
                                          <p:spTgt spid="7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7"/>
                                        </p:tgtEl>
                                        <p:attrNameLst>
                                          <p:attrName>style.visibility</p:attrName>
                                        </p:attrNameLst>
                                      </p:cBhvr>
                                      <p:to>
                                        <p:strVal val="visible"/>
                                      </p:to>
                                    </p:set>
                                    <p:animEffect transition="in" filter="fade">
                                      <p:cBhvr>
                                        <p:cTn id="55" dur="500"/>
                                        <p:tgtEl>
                                          <p:spTgt spid="77"/>
                                        </p:tgtEl>
                                      </p:cBhvr>
                                    </p:animEffect>
                                  </p:childTnLst>
                                </p:cTn>
                              </p:par>
                              <p:par>
                                <p:cTn id="56" presetID="10" presetClass="entr" presetSubtype="0" fill="hold" nodeType="withEffect">
                                  <p:stCondLst>
                                    <p:cond delay="0"/>
                                  </p:stCondLst>
                                  <p:childTnLst>
                                    <p:set>
                                      <p:cBhvr>
                                        <p:cTn id="57" dur="1" fill="hold">
                                          <p:stCondLst>
                                            <p:cond delay="0"/>
                                          </p:stCondLst>
                                        </p:cTn>
                                        <p:tgtEl>
                                          <p:spTgt spid="76"/>
                                        </p:tgtEl>
                                        <p:attrNameLst>
                                          <p:attrName>style.visibility</p:attrName>
                                        </p:attrNameLst>
                                      </p:cBhvr>
                                      <p:to>
                                        <p:strVal val="visible"/>
                                      </p:to>
                                    </p:set>
                                    <p:animEffect transition="in" filter="fade">
                                      <p:cBhvr>
                                        <p:cTn id="58" dur="500"/>
                                        <p:tgtEl>
                                          <p:spTgt spid="76"/>
                                        </p:tgtEl>
                                      </p:cBhvr>
                                    </p:animEffect>
                                  </p:childTnLst>
                                </p:cTn>
                              </p:par>
                              <p:par>
                                <p:cTn id="59" presetID="10" presetClass="entr" presetSubtype="0" fill="hold" nodeType="withEffect">
                                  <p:stCondLst>
                                    <p:cond delay="0"/>
                                  </p:stCondLst>
                                  <p:childTnLst>
                                    <p:set>
                                      <p:cBhvr>
                                        <p:cTn id="60" dur="1" fill="hold">
                                          <p:stCondLst>
                                            <p:cond delay="0"/>
                                          </p:stCondLst>
                                        </p:cTn>
                                        <p:tgtEl>
                                          <p:spTgt spid="75"/>
                                        </p:tgtEl>
                                        <p:attrNameLst>
                                          <p:attrName>style.visibility</p:attrName>
                                        </p:attrNameLst>
                                      </p:cBhvr>
                                      <p:to>
                                        <p:strVal val="visible"/>
                                      </p:to>
                                    </p:set>
                                    <p:animEffect transition="in" filter="fade">
                                      <p:cBhvr>
                                        <p:cTn id="61" dur="500"/>
                                        <p:tgtEl>
                                          <p:spTgt spid="75"/>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7" fill="hold" display="0">
                  <p:stCondLst>
                    <p:cond delay="indefinite"/>
                  </p:stCondLst>
                  <p:endCondLst>
                    <p:cond evt="onStopAudio" delay="0">
                      <p:tgtEl>
                        <p:sldTgt/>
                      </p:tgtEl>
                    </p:cond>
                  </p:endCondLst>
                </p:cTn>
                <p:tgtEl>
                  <p:spTgt spid="19"/>
                </p:tgtEl>
              </p:cMediaNode>
            </p:audio>
          </p:childTnLst>
        </p:cTn>
      </p:par>
    </p:tnLst>
    <p:bldLst>
      <p:bldP spid="60" grpId="0" animBg="1"/>
      <p:bldP spid="60" grpId="1" animBg="1"/>
      <p:bldP spid="77"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726A4C0-80B8-4A9C-B0B3-C78D901F6882}"/>
              </a:ext>
            </a:extLst>
          </p:cNvPr>
          <p:cNvSpPr>
            <a:spLocks noGrp="1"/>
          </p:cNvSpPr>
          <p:nvPr>
            <p:ph type="title"/>
          </p:nvPr>
        </p:nvSpPr>
        <p:spPr>
          <a:xfrm>
            <a:off x="1812897" y="518649"/>
            <a:ext cx="9882278" cy="1067634"/>
          </a:xfrm>
        </p:spPr>
        <p:txBody>
          <a:bodyPr anchor="ctr">
            <a:normAutofit/>
          </a:bodyPr>
          <a:lstStyle/>
          <a:p>
            <a:r>
              <a:rPr lang="en-US" dirty="0"/>
              <a:t>Key Weak Points of the Method</a:t>
            </a:r>
          </a:p>
        </p:txBody>
      </p:sp>
      <p:grpSp>
        <p:nvGrpSpPr>
          <p:cNvPr id="26" name="Group 25">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27"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6" name="Conector recto 3">
            <a:extLst>
              <a:ext uri="{FF2B5EF4-FFF2-40B4-BE49-F238E27FC236}">
                <a16:creationId xmlns:a16="http://schemas.microsoft.com/office/drawing/2014/main" id="{8253ACAB-D626-4267-99E9-8484072D8F93}"/>
              </a:ext>
            </a:extLst>
          </p:cNvPr>
          <p:cNvSpPr/>
          <p:nvPr/>
        </p:nvSpPr>
        <p:spPr>
          <a:xfrm>
            <a:off x="2271674" y="3428632"/>
            <a:ext cx="91440" cy="749643"/>
          </a:xfrm>
          <a:custGeom>
            <a:avLst/>
            <a:gdLst/>
            <a:ahLst/>
            <a:cxnLst/>
            <a:rect l="0" t="0" r="0" b="0"/>
            <a:pathLst>
              <a:path>
                <a:moveTo>
                  <a:pt x="45720" y="0"/>
                </a:moveTo>
                <a:lnTo>
                  <a:pt x="45720" y="749643"/>
                </a:lnTo>
              </a:path>
            </a:pathLst>
          </a:custGeom>
          <a:noFill/>
        </p:spPr>
        <p:style>
          <a:lnRef idx="2">
            <a:schemeClr val="accent3">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47" name="Rectángulo: esquinas redondeadas 46">
            <a:extLst>
              <a:ext uri="{FF2B5EF4-FFF2-40B4-BE49-F238E27FC236}">
                <a16:creationId xmlns:a16="http://schemas.microsoft.com/office/drawing/2014/main" id="{0FD2B1B8-9F98-47BE-95E3-11483EE618BB}"/>
              </a:ext>
            </a:extLst>
          </p:cNvPr>
          <p:cNvSpPr/>
          <p:nvPr/>
        </p:nvSpPr>
        <p:spPr>
          <a:xfrm>
            <a:off x="1028609" y="1791874"/>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48" name="Grupo 47">
            <a:extLst>
              <a:ext uri="{FF2B5EF4-FFF2-40B4-BE49-F238E27FC236}">
                <a16:creationId xmlns:a16="http://schemas.microsoft.com/office/drawing/2014/main" id="{2F2DF4C0-20E9-47F1-BED5-F6A0A95DCC02}"/>
              </a:ext>
            </a:extLst>
          </p:cNvPr>
          <p:cNvGrpSpPr/>
          <p:nvPr/>
        </p:nvGrpSpPr>
        <p:grpSpPr>
          <a:xfrm>
            <a:off x="1315005" y="2063951"/>
            <a:ext cx="2577571" cy="1636757"/>
            <a:chOff x="786364" y="274186"/>
            <a:chExt cx="2577571" cy="1636757"/>
          </a:xfrm>
        </p:grpSpPr>
        <p:sp>
          <p:nvSpPr>
            <p:cNvPr id="53" name="Rectángulo: esquinas redondeadas 52">
              <a:extLst>
                <a:ext uri="{FF2B5EF4-FFF2-40B4-BE49-F238E27FC236}">
                  <a16:creationId xmlns:a16="http://schemas.microsoft.com/office/drawing/2014/main" id="{5C757BFB-8D73-4208-BC77-18D2D15AB9AE}"/>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4" name="Rectángulo: esquinas redondeadas 6">
              <a:extLst>
                <a:ext uri="{FF2B5EF4-FFF2-40B4-BE49-F238E27FC236}">
                  <a16:creationId xmlns:a16="http://schemas.microsoft.com/office/drawing/2014/main" id="{B719938E-15A1-46EC-8A60-9BF9D5EEEA3D}"/>
                </a:ext>
              </a:extLst>
            </p:cNvPr>
            <p:cNvSpPr txBox="1"/>
            <p:nvPr/>
          </p:nvSpPr>
          <p:spPr>
            <a:xfrm>
              <a:off x="834303" y="322125"/>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kern="1200" dirty="0"/>
                <a:t>Only Running Over </a:t>
              </a:r>
              <a:r>
                <a:rPr lang="en-US" sz="2800" b="1" kern="1200" dirty="0"/>
                <a:t>Cropped </a:t>
              </a:r>
              <a:r>
                <a:rPr lang="en-US" sz="2800" kern="1200" dirty="0"/>
                <a:t>Face Images</a:t>
              </a:r>
            </a:p>
          </p:txBody>
        </p:sp>
      </p:grpSp>
      <p:sp>
        <p:nvSpPr>
          <p:cNvPr id="49" name="Rectángulo: esquinas redondeadas 48">
            <a:extLst>
              <a:ext uri="{FF2B5EF4-FFF2-40B4-BE49-F238E27FC236}">
                <a16:creationId xmlns:a16="http://schemas.microsoft.com/office/drawing/2014/main" id="{906968C2-4471-43F4-B5C3-24A8797A4505}"/>
              </a:ext>
            </a:extLst>
          </p:cNvPr>
          <p:cNvSpPr/>
          <p:nvPr/>
        </p:nvSpPr>
        <p:spPr>
          <a:xfrm>
            <a:off x="1028609" y="4178275"/>
            <a:ext cx="2577571" cy="1636757"/>
          </a:xfrm>
          <a:prstGeom prst="roundRect">
            <a:avLst>
              <a:gd name="adj" fmla="val 1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50" name="Grupo 49">
            <a:extLst>
              <a:ext uri="{FF2B5EF4-FFF2-40B4-BE49-F238E27FC236}">
                <a16:creationId xmlns:a16="http://schemas.microsoft.com/office/drawing/2014/main" id="{935B28B8-E39A-44D9-9D1D-AA345324CBA9}"/>
              </a:ext>
            </a:extLst>
          </p:cNvPr>
          <p:cNvGrpSpPr/>
          <p:nvPr/>
        </p:nvGrpSpPr>
        <p:grpSpPr>
          <a:xfrm>
            <a:off x="1315005" y="4450352"/>
            <a:ext cx="2577571" cy="1636757"/>
            <a:chOff x="786364" y="2660587"/>
            <a:chExt cx="2577571" cy="1636757"/>
          </a:xfrm>
        </p:grpSpPr>
        <p:sp>
          <p:nvSpPr>
            <p:cNvPr id="51" name="Rectángulo: esquinas redondeadas 50">
              <a:extLst>
                <a:ext uri="{FF2B5EF4-FFF2-40B4-BE49-F238E27FC236}">
                  <a16:creationId xmlns:a16="http://schemas.microsoft.com/office/drawing/2014/main" id="{5908D2E2-8071-4995-8513-FAC18677C25A}"/>
                </a:ext>
              </a:extLst>
            </p:cNvPr>
            <p:cNvSpPr/>
            <p:nvPr/>
          </p:nvSpPr>
          <p:spPr>
            <a:xfrm>
              <a:off x="786364" y="2660587"/>
              <a:ext cx="2577571" cy="1636757"/>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2" name="Rectángulo: esquinas redondeadas 9">
              <a:extLst>
                <a:ext uri="{FF2B5EF4-FFF2-40B4-BE49-F238E27FC236}">
                  <a16:creationId xmlns:a16="http://schemas.microsoft.com/office/drawing/2014/main" id="{075B3E81-279A-4807-B174-B882CF589B37}"/>
                </a:ext>
              </a:extLst>
            </p:cNvPr>
            <p:cNvSpPr txBox="1"/>
            <p:nvPr/>
          </p:nvSpPr>
          <p:spPr>
            <a:xfrm>
              <a:off x="834303" y="2708526"/>
              <a:ext cx="2481693"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dirty="0"/>
                <a:t>Depends on a Face Detector</a:t>
              </a:r>
              <a:endParaRPr lang="en-US" sz="2800" b="1" kern="1200" dirty="0"/>
            </a:p>
          </p:txBody>
        </p:sp>
      </p:grpSp>
      <p:sp>
        <p:nvSpPr>
          <p:cNvPr id="60" name="Flecha: a la derecha 59">
            <a:extLst>
              <a:ext uri="{FF2B5EF4-FFF2-40B4-BE49-F238E27FC236}">
                <a16:creationId xmlns:a16="http://schemas.microsoft.com/office/drawing/2014/main" id="{975EE899-BA0F-4BFA-9C1E-A5A1AB19BCBA}"/>
              </a:ext>
            </a:extLst>
          </p:cNvPr>
          <p:cNvSpPr/>
          <p:nvPr/>
        </p:nvSpPr>
        <p:spPr>
          <a:xfrm>
            <a:off x="4178972" y="3428631"/>
            <a:ext cx="703913"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echa: a la derecha 32">
            <a:extLst>
              <a:ext uri="{FF2B5EF4-FFF2-40B4-BE49-F238E27FC236}">
                <a16:creationId xmlns:a16="http://schemas.microsoft.com/office/drawing/2014/main" id="{B7AA0643-2DB8-4033-9F48-FCBD0BAF2ABC}"/>
              </a:ext>
            </a:extLst>
          </p:cNvPr>
          <p:cNvSpPr/>
          <p:nvPr/>
        </p:nvSpPr>
        <p:spPr>
          <a:xfrm rot="5400000">
            <a:off x="8109989" y="3516600"/>
            <a:ext cx="555915"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75B42B3C-AB33-445B-A124-87F11CDCF76B}"/>
              </a:ext>
            </a:extLst>
          </p:cNvPr>
          <p:cNvPicPr>
            <a:picLocks noChangeAspect="1"/>
          </p:cNvPicPr>
          <p:nvPr/>
        </p:nvPicPr>
        <p:blipFill>
          <a:blip r:embed="rId6"/>
          <a:stretch>
            <a:fillRect/>
          </a:stretch>
        </p:blipFill>
        <p:spPr>
          <a:xfrm>
            <a:off x="6069498" y="2225104"/>
            <a:ext cx="638175" cy="657225"/>
          </a:xfrm>
          <a:prstGeom prst="rect">
            <a:avLst/>
          </a:prstGeom>
        </p:spPr>
      </p:pic>
      <p:pic>
        <p:nvPicPr>
          <p:cNvPr id="6" name="Imagen 5">
            <a:extLst>
              <a:ext uri="{FF2B5EF4-FFF2-40B4-BE49-F238E27FC236}">
                <a16:creationId xmlns:a16="http://schemas.microsoft.com/office/drawing/2014/main" id="{E06054A9-84FB-4454-A3F5-392C8D60FC3B}"/>
              </a:ext>
            </a:extLst>
          </p:cNvPr>
          <p:cNvPicPr>
            <a:picLocks noChangeAspect="1"/>
          </p:cNvPicPr>
          <p:nvPr/>
        </p:nvPicPr>
        <p:blipFill>
          <a:blip r:embed="rId7"/>
          <a:stretch>
            <a:fillRect/>
          </a:stretch>
        </p:blipFill>
        <p:spPr>
          <a:xfrm>
            <a:off x="7286901" y="2408620"/>
            <a:ext cx="333375" cy="381000"/>
          </a:xfrm>
          <a:prstGeom prst="rect">
            <a:avLst/>
          </a:prstGeom>
        </p:spPr>
      </p:pic>
      <p:pic>
        <p:nvPicPr>
          <p:cNvPr id="7" name="Imagen 6">
            <a:extLst>
              <a:ext uri="{FF2B5EF4-FFF2-40B4-BE49-F238E27FC236}">
                <a16:creationId xmlns:a16="http://schemas.microsoft.com/office/drawing/2014/main" id="{BECBB0BC-BB25-41F2-894E-391A41EEE4F8}"/>
              </a:ext>
            </a:extLst>
          </p:cNvPr>
          <p:cNvPicPr>
            <a:picLocks noChangeAspect="1"/>
          </p:cNvPicPr>
          <p:nvPr/>
        </p:nvPicPr>
        <p:blipFill>
          <a:blip r:embed="rId8"/>
          <a:stretch>
            <a:fillRect/>
          </a:stretch>
        </p:blipFill>
        <p:spPr>
          <a:xfrm>
            <a:off x="8456734" y="1566070"/>
            <a:ext cx="676275" cy="714375"/>
          </a:xfrm>
          <a:prstGeom prst="rect">
            <a:avLst/>
          </a:prstGeom>
        </p:spPr>
      </p:pic>
      <p:pic>
        <p:nvPicPr>
          <p:cNvPr id="8" name="Imagen 7">
            <a:extLst>
              <a:ext uri="{FF2B5EF4-FFF2-40B4-BE49-F238E27FC236}">
                <a16:creationId xmlns:a16="http://schemas.microsoft.com/office/drawing/2014/main" id="{E12169D9-8065-4942-B421-41F45453FD66}"/>
              </a:ext>
            </a:extLst>
          </p:cNvPr>
          <p:cNvPicPr>
            <a:picLocks noChangeAspect="1"/>
          </p:cNvPicPr>
          <p:nvPr/>
        </p:nvPicPr>
        <p:blipFill>
          <a:blip r:embed="rId9"/>
          <a:stretch>
            <a:fillRect/>
          </a:stretch>
        </p:blipFill>
        <p:spPr>
          <a:xfrm>
            <a:off x="10085428" y="1709502"/>
            <a:ext cx="581025" cy="609600"/>
          </a:xfrm>
          <a:prstGeom prst="rect">
            <a:avLst/>
          </a:prstGeom>
        </p:spPr>
      </p:pic>
      <p:pic>
        <p:nvPicPr>
          <p:cNvPr id="9" name="Imagen 8">
            <a:extLst>
              <a:ext uri="{FF2B5EF4-FFF2-40B4-BE49-F238E27FC236}">
                <a16:creationId xmlns:a16="http://schemas.microsoft.com/office/drawing/2014/main" id="{CA71E750-A6C5-4F6E-9868-716F840D7FAF}"/>
              </a:ext>
            </a:extLst>
          </p:cNvPr>
          <p:cNvPicPr>
            <a:picLocks noChangeAspect="1"/>
          </p:cNvPicPr>
          <p:nvPr/>
        </p:nvPicPr>
        <p:blipFill>
          <a:blip r:embed="rId10"/>
          <a:stretch>
            <a:fillRect/>
          </a:stretch>
        </p:blipFill>
        <p:spPr>
          <a:xfrm>
            <a:off x="6096000" y="5281632"/>
            <a:ext cx="485775" cy="533400"/>
          </a:xfrm>
          <a:prstGeom prst="rect">
            <a:avLst/>
          </a:prstGeom>
        </p:spPr>
      </p:pic>
      <p:pic>
        <p:nvPicPr>
          <p:cNvPr id="10" name="Imagen 9">
            <a:extLst>
              <a:ext uri="{FF2B5EF4-FFF2-40B4-BE49-F238E27FC236}">
                <a16:creationId xmlns:a16="http://schemas.microsoft.com/office/drawing/2014/main" id="{6F2D4162-D177-424A-8FC2-EE1664CCEEE2}"/>
              </a:ext>
            </a:extLst>
          </p:cNvPr>
          <p:cNvPicPr>
            <a:picLocks noChangeAspect="1"/>
          </p:cNvPicPr>
          <p:nvPr/>
        </p:nvPicPr>
        <p:blipFill>
          <a:blip r:embed="rId11"/>
          <a:stretch>
            <a:fillRect/>
          </a:stretch>
        </p:blipFill>
        <p:spPr>
          <a:xfrm>
            <a:off x="7210701" y="5348307"/>
            <a:ext cx="409575" cy="466725"/>
          </a:xfrm>
          <a:prstGeom prst="rect">
            <a:avLst/>
          </a:prstGeom>
        </p:spPr>
      </p:pic>
      <p:pic>
        <p:nvPicPr>
          <p:cNvPr id="11" name="Imagen 10">
            <a:extLst>
              <a:ext uri="{FF2B5EF4-FFF2-40B4-BE49-F238E27FC236}">
                <a16:creationId xmlns:a16="http://schemas.microsoft.com/office/drawing/2014/main" id="{FC772B16-61CE-4EF0-A1E8-6C66EBFC1A27}"/>
              </a:ext>
            </a:extLst>
          </p:cNvPr>
          <p:cNvPicPr>
            <a:picLocks noChangeAspect="1"/>
          </p:cNvPicPr>
          <p:nvPr/>
        </p:nvPicPr>
        <p:blipFill>
          <a:blip r:embed="rId12"/>
          <a:stretch>
            <a:fillRect/>
          </a:stretch>
        </p:blipFill>
        <p:spPr>
          <a:xfrm>
            <a:off x="8560667" y="4554911"/>
            <a:ext cx="609600" cy="704850"/>
          </a:xfrm>
          <a:prstGeom prst="rect">
            <a:avLst/>
          </a:prstGeom>
        </p:spPr>
      </p:pic>
      <p:pic>
        <p:nvPicPr>
          <p:cNvPr id="12" name="Imagen 11">
            <a:extLst>
              <a:ext uri="{FF2B5EF4-FFF2-40B4-BE49-F238E27FC236}">
                <a16:creationId xmlns:a16="http://schemas.microsoft.com/office/drawing/2014/main" id="{F2CECFE2-7530-472E-B8A6-74BE6FDC7332}"/>
              </a:ext>
            </a:extLst>
          </p:cNvPr>
          <p:cNvPicPr>
            <a:picLocks noChangeAspect="1"/>
          </p:cNvPicPr>
          <p:nvPr/>
        </p:nvPicPr>
        <p:blipFill>
          <a:blip r:embed="rId13"/>
          <a:stretch>
            <a:fillRect/>
          </a:stretch>
        </p:blipFill>
        <p:spPr>
          <a:xfrm>
            <a:off x="10109241" y="4681557"/>
            <a:ext cx="533400" cy="600075"/>
          </a:xfrm>
          <a:prstGeom prst="rect">
            <a:avLst/>
          </a:prstGeom>
        </p:spPr>
      </p:pic>
      <p:pic>
        <p:nvPicPr>
          <p:cNvPr id="31" name="Imagen 30">
            <a:extLst>
              <a:ext uri="{FF2B5EF4-FFF2-40B4-BE49-F238E27FC236}">
                <a16:creationId xmlns:a16="http://schemas.microsoft.com/office/drawing/2014/main" id="{CBA6ED0C-C29C-439C-8A3D-E1D98ACA0BBF}"/>
              </a:ext>
            </a:extLst>
          </p:cNvPr>
          <p:cNvPicPr>
            <a:picLocks noChangeAspect="1"/>
          </p:cNvPicPr>
          <p:nvPr/>
        </p:nvPicPr>
        <p:blipFill>
          <a:blip r:embed="rId14"/>
          <a:stretch>
            <a:fillRect/>
          </a:stretch>
        </p:blipFill>
        <p:spPr>
          <a:xfrm>
            <a:off x="5791303" y="1396006"/>
            <a:ext cx="5324642" cy="2265516"/>
          </a:xfrm>
          <a:prstGeom prst="rect">
            <a:avLst/>
          </a:prstGeom>
        </p:spPr>
      </p:pic>
      <p:pic>
        <p:nvPicPr>
          <p:cNvPr id="32" name="Imagen 31">
            <a:extLst>
              <a:ext uri="{FF2B5EF4-FFF2-40B4-BE49-F238E27FC236}">
                <a16:creationId xmlns:a16="http://schemas.microsoft.com/office/drawing/2014/main" id="{20F5B240-5300-41E2-8BF5-D72F6A14915E}"/>
              </a:ext>
            </a:extLst>
          </p:cNvPr>
          <p:cNvPicPr>
            <a:picLocks noChangeAspect="1"/>
          </p:cNvPicPr>
          <p:nvPr/>
        </p:nvPicPr>
        <p:blipFill>
          <a:blip r:embed="rId15"/>
          <a:stretch>
            <a:fillRect/>
          </a:stretch>
        </p:blipFill>
        <p:spPr>
          <a:xfrm>
            <a:off x="5794410" y="4335470"/>
            <a:ext cx="5324643" cy="2276131"/>
          </a:xfrm>
          <a:prstGeom prst="rect">
            <a:avLst/>
          </a:prstGeom>
        </p:spPr>
      </p:pic>
      <p:sp>
        <p:nvSpPr>
          <p:cNvPr id="13" name="CuadroTexto 12">
            <a:extLst>
              <a:ext uri="{FF2B5EF4-FFF2-40B4-BE49-F238E27FC236}">
                <a16:creationId xmlns:a16="http://schemas.microsoft.com/office/drawing/2014/main" id="{E0A5BD41-AABF-4950-AC53-9774541A113C}"/>
              </a:ext>
            </a:extLst>
          </p:cNvPr>
          <p:cNvSpPr txBox="1"/>
          <p:nvPr/>
        </p:nvSpPr>
        <p:spPr>
          <a:xfrm>
            <a:off x="9011861" y="3347789"/>
            <a:ext cx="2642112" cy="646331"/>
          </a:xfrm>
          <a:prstGeom prst="rect">
            <a:avLst/>
          </a:prstGeom>
          <a:noFill/>
        </p:spPr>
        <p:txBody>
          <a:bodyPr wrap="square" rtlCol="0">
            <a:spAutoFit/>
          </a:bodyPr>
          <a:lstStyle/>
          <a:p>
            <a:r>
              <a:rPr lang="en-US" dirty="0"/>
              <a:t>Additional Step in the Pipeline which Could Fail</a:t>
            </a:r>
          </a:p>
        </p:txBody>
      </p:sp>
      <p:sp>
        <p:nvSpPr>
          <p:cNvPr id="44" name="Rectángulo: esquinas redondeadas 43">
            <a:extLst>
              <a:ext uri="{FF2B5EF4-FFF2-40B4-BE49-F238E27FC236}">
                <a16:creationId xmlns:a16="http://schemas.microsoft.com/office/drawing/2014/main" id="{B3B790A9-5BA0-48A4-925C-624BDDF69D0C}"/>
              </a:ext>
            </a:extLst>
          </p:cNvPr>
          <p:cNvSpPr/>
          <p:nvPr/>
        </p:nvSpPr>
        <p:spPr>
          <a:xfrm>
            <a:off x="7017575" y="1729138"/>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45" name="Grupo 44">
            <a:extLst>
              <a:ext uri="{FF2B5EF4-FFF2-40B4-BE49-F238E27FC236}">
                <a16:creationId xmlns:a16="http://schemas.microsoft.com/office/drawing/2014/main" id="{D66F59CA-D5D9-4AAC-837E-1CD3D9AE127A}"/>
              </a:ext>
            </a:extLst>
          </p:cNvPr>
          <p:cNvGrpSpPr/>
          <p:nvPr/>
        </p:nvGrpSpPr>
        <p:grpSpPr>
          <a:xfrm>
            <a:off x="7221734" y="2001215"/>
            <a:ext cx="2733518" cy="1636757"/>
            <a:chOff x="704127" y="274186"/>
            <a:chExt cx="2733518" cy="1636757"/>
          </a:xfrm>
        </p:grpSpPr>
        <p:sp>
          <p:nvSpPr>
            <p:cNvPr id="55" name="Rectángulo: esquinas redondeadas 54">
              <a:extLst>
                <a:ext uri="{FF2B5EF4-FFF2-40B4-BE49-F238E27FC236}">
                  <a16:creationId xmlns:a16="http://schemas.microsoft.com/office/drawing/2014/main" id="{CC1B7F94-D1DC-4618-B412-2C347DC2C98B}"/>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6" name="Rectángulo: esquinas redondeadas 6">
              <a:extLst>
                <a:ext uri="{FF2B5EF4-FFF2-40B4-BE49-F238E27FC236}">
                  <a16:creationId xmlns:a16="http://schemas.microsoft.com/office/drawing/2014/main" id="{152189FB-6D2B-414E-8A72-D809A803EAF5}"/>
                </a:ext>
              </a:extLst>
            </p:cNvPr>
            <p:cNvSpPr txBox="1"/>
            <p:nvPr/>
          </p:nvSpPr>
          <p:spPr>
            <a:xfrm>
              <a:off x="704127" y="339261"/>
              <a:ext cx="2733518"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kern="1200" dirty="0"/>
                <a:t>Non Trained Occlusions Produce Artifacts</a:t>
              </a:r>
            </a:p>
          </p:txBody>
        </p:sp>
      </p:grpSp>
      <p:pic>
        <p:nvPicPr>
          <p:cNvPr id="14" name="Imagen 13">
            <a:extLst>
              <a:ext uri="{FF2B5EF4-FFF2-40B4-BE49-F238E27FC236}">
                <a16:creationId xmlns:a16="http://schemas.microsoft.com/office/drawing/2014/main" id="{28DFD264-CA02-4721-9D9B-15172A343576}"/>
              </a:ext>
            </a:extLst>
          </p:cNvPr>
          <p:cNvPicPr>
            <a:picLocks noChangeAspect="1"/>
          </p:cNvPicPr>
          <p:nvPr/>
        </p:nvPicPr>
        <p:blipFill>
          <a:blip r:embed="rId16"/>
          <a:stretch>
            <a:fillRect/>
          </a:stretch>
        </p:blipFill>
        <p:spPr>
          <a:xfrm>
            <a:off x="5896519" y="4591069"/>
            <a:ext cx="1428750" cy="1381125"/>
          </a:xfrm>
          <a:prstGeom prst="rect">
            <a:avLst/>
          </a:prstGeom>
        </p:spPr>
      </p:pic>
      <p:pic>
        <p:nvPicPr>
          <p:cNvPr id="15" name="Imagen 14">
            <a:extLst>
              <a:ext uri="{FF2B5EF4-FFF2-40B4-BE49-F238E27FC236}">
                <a16:creationId xmlns:a16="http://schemas.microsoft.com/office/drawing/2014/main" id="{4284AB3D-475E-46F3-A2CD-B91280969C21}"/>
              </a:ext>
            </a:extLst>
          </p:cNvPr>
          <p:cNvPicPr>
            <a:picLocks noChangeAspect="1"/>
          </p:cNvPicPr>
          <p:nvPr/>
        </p:nvPicPr>
        <p:blipFill rotWithShape="1">
          <a:blip r:embed="rId17"/>
          <a:srcRect l="3815" t="1361"/>
          <a:stretch/>
        </p:blipFill>
        <p:spPr>
          <a:xfrm>
            <a:off x="9675950" y="4587692"/>
            <a:ext cx="1245980" cy="1381125"/>
          </a:xfrm>
          <a:prstGeom prst="rect">
            <a:avLst/>
          </a:prstGeom>
        </p:spPr>
      </p:pic>
      <p:sp>
        <p:nvSpPr>
          <p:cNvPr id="62" name="Flecha: a la derecha 61">
            <a:extLst>
              <a:ext uri="{FF2B5EF4-FFF2-40B4-BE49-F238E27FC236}">
                <a16:creationId xmlns:a16="http://schemas.microsoft.com/office/drawing/2014/main" id="{EEEA0BA2-67F7-4A44-B6AA-66EE44E8C9A1}"/>
              </a:ext>
            </a:extLst>
          </p:cNvPr>
          <p:cNvSpPr/>
          <p:nvPr/>
        </p:nvSpPr>
        <p:spPr>
          <a:xfrm>
            <a:off x="7487720" y="4713625"/>
            <a:ext cx="2025779" cy="955040"/>
          </a:xfrm>
          <a:prstGeom prst="rightArrow">
            <a:avLst>
              <a:gd name="adj1" fmla="val 50000"/>
              <a:gd name="adj2" fmla="val 56839"/>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lipse 16">
            <a:extLst>
              <a:ext uri="{FF2B5EF4-FFF2-40B4-BE49-F238E27FC236}">
                <a16:creationId xmlns:a16="http://schemas.microsoft.com/office/drawing/2014/main" id="{2FE146F7-219F-4D3F-9BB8-027BB05606BE}"/>
              </a:ext>
            </a:extLst>
          </p:cNvPr>
          <p:cNvSpPr/>
          <p:nvPr/>
        </p:nvSpPr>
        <p:spPr>
          <a:xfrm>
            <a:off x="9808506" y="4728866"/>
            <a:ext cx="434708" cy="332598"/>
          </a:xfrm>
          <a:prstGeom prst="ellipse">
            <a:avLst/>
          </a:prstGeom>
          <a:noFill/>
          <a:ln w="28575">
            <a:solidFill>
              <a:srgbClr val="C4101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ángulo: esquinas redondeadas 63">
            <a:extLst>
              <a:ext uri="{FF2B5EF4-FFF2-40B4-BE49-F238E27FC236}">
                <a16:creationId xmlns:a16="http://schemas.microsoft.com/office/drawing/2014/main" id="{16AF7C98-3706-42A7-A8A6-B9696D9CC7A0}"/>
              </a:ext>
            </a:extLst>
          </p:cNvPr>
          <p:cNvSpPr/>
          <p:nvPr/>
        </p:nvSpPr>
        <p:spPr>
          <a:xfrm>
            <a:off x="7243015" y="4505660"/>
            <a:ext cx="2577571" cy="1636757"/>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65" name="Grupo 64">
            <a:extLst>
              <a:ext uri="{FF2B5EF4-FFF2-40B4-BE49-F238E27FC236}">
                <a16:creationId xmlns:a16="http://schemas.microsoft.com/office/drawing/2014/main" id="{D64E80B8-E2BD-4A29-A2CF-7061A366AF6A}"/>
              </a:ext>
            </a:extLst>
          </p:cNvPr>
          <p:cNvGrpSpPr/>
          <p:nvPr/>
        </p:nvGrpSpPr>
        <p:grpSpPr>
          <a:xfrm>
            <a:off x="7447174" y="4777737"/>
            <a:ext cx="2733518" cy="1636757"/>
            <a:chOff x="704127" y="274186"/>
            <a:chExt cx="2733518" cy="1636757"/>
          </a:xfrm>
        </p:grpSpPr>
        <p:sp>
          <p:nvSpPr>
            <p:cNvPr id="66" name="Rectángulo: esquinas redondeadas 65">
              <a:extLst>
                <a:ext uri="{FF2B5EF4-FFF2-40B4-BE49-F238E27FC236}">
                  <a16:creationId xmlns:a16="http://schemas.microsoft.com/office/drawing/2014/main" id="{F415D0DE-4854-47F0-BB36-7241CD8F7446}"/>
                </a:ext>
              </a:extLst>
            </p:cNvPr>
            <p:cNvSpPr/>
            <p:nvPr/>
          </p:nvSpPr>
          <p:spPr>
            <a:xfrm>
              <a:off x="786364" y="274186"/>
              <a:ext cx="2577571" cy="1636757"/>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78" name="Rectángulo: esquinas redondeadas 6">
              <a:extLst>
                <a:ext uri="{FF2B5EF4-FFF2-40B4-BE49-F238E27FC236}">
                  <a16:creationId xmlns:a16="http://schemas.microsoft.com/office/drawing/2014/main" id="{BFFA4FDA-2472-4853-8334-B7A8E5BD8EA9}"/>
                </a:ext>
              </a:extLst>
            </p:cNvPr>
            <p:cNvSpPr txBox="1"/>
            <p:nvPr/>
          </p:nvSpPr>
          <p:spPr>
            <a:xfrm>
              <a:off x="704127" y="339261"/>
              <a:ext cx="2733518" cy="1540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2800" kern="1200" dirty="0"/>
                <a:t>Non Generalis</a:t>
              </a:r>
              <a:r>
                <a:rPr lang="en-US" sz="2800" dirty="0"/>
                <a:t>t Content Aware</a:t>
              </a:r>
              <a:r>
                <a:rPr lang="en-US" sz="2800" kern="1200" dirty="0"/>
                <a:t> method</a:t>
              </a:r>
            </a:p>
          </p:txBody>
        </p:sp>
      </p:grpSp>
      <p:pic>
        <p:nvPicPr>
          <p:cNvPr id="18" name="Imagen 17">
            <a:extLst>
              <a:ext uri="{FF2B5EF4-FFF2-40B4-BE49-F238E27FC236}">
                <a16:creationId xmlns:a16="http://schemas.microsoft.com/office/drawing/2014/main" id="{1E9DE13A-6DDF-4CE0-BEB0-75E87FE62246}"/>
              </a:ext>
            </a:extLst>
          </p:cNvPr>
          <p:cNvPicPr>
            <a:picLocks noChangeAspect="1"/>
          </p:cNvPicPr>
          <p:nvPr/>
        </p:nvPicPr>
        <p:blipFill>
          <a:blip r:embed="rId18"/>
          <a:stretch>
            <a:fillRect/>
          </a:stretch>
        </p:blipFill>
        <p:spPr>
          <a:xfrm>
            <a:off x="4773979" y="1764510"/>
            <a:ext cx="1438275" cy="1390650"/>
          </a:xfrm>
          <a:prstGeom prst="rect">
            <a:avLst/>
          </a:prstGeom>
        </p:spPr>
      </p:pic>
      <p:sp>
        <p:nvSpPr>
          <p:cNvPr id="79" name="Flecha: a la derecha 78">
            <a:extLst>
              <a:ext uri="{FF2B5EF4-FFF2-40B4-BE49-F238E27FC236}">
                <a16:creationId xmlns:a16="http://schemas.microsoft.com/office/drawing/2014/main" id="{90D3F0F9-8CD1-43BF-ADE0-C201EEB432D8}"/>
              </a:ext>
            </a:extLst>
          </p:cNvPr>
          <p:cNvSpPr/>
          <p:nvPr/>
        </p:nvSpPr>
        <p:spPr>
          <a:xfrm rot="5400000">
            <a:off x="4757955" y="3553267"/>
            <a:ext cx="1493904" cy="955040"/>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Imagen 18">
            <a:extLst>
              <a:ext uri="{FF2B5EF4-FFF2-40B4-BE49-F238E27FC236}">
                <a16:creationId xmlns:a16="http://schemas.microsoft.com/office/drawing/2014/main" id="{44E7766E-82CA-4FEF-858D-16A74A663D1B}"/>
              </a:ext>
            </a:extLst>
          </p:cNvPr>
          <p:cNvPicPr>
            <a:picLocks noChangeAspect="1"/>
          </p:cNvPicPr>
          <p:nvPr/>
        </p:nvPicPr>
        <p:blipFill>
          <a:blip r:embed="rId19"/>
          <a:stretch>
            <a:fillRect/>
          </a:stretch>
        </p:blipFill>
        <p:spPr>
          <a:xfrm>
            <a:off x="4848709" y="4929651"/>
            <a:ext cx="1314450" cy="1409700"/>
          </a:xfrm>
          <a:prstGeom prst="rect">
            <a:avLst/>
          </a:prstGeom>
        </p:spPr>
      </p:pic>
      <p:sp>
        <p:nvSpPr>
          <p:cNvPr id="20" name="CuadroTexto 19">
            <a:extLst>
              <a:ext uri="{FF2B5EF4-FFF2-40B4-BE49-F238E27FC236}">
                <a16:creationId xmlns:a16="http://schemas.microsoft.com/office/drawing/2014/main" id="{0DB53654-96D8-4754-930C-C60F142A200D}"/>
              </a:ext>
            </a:extLst>
          </p:cNvPr>
          <p:cNvSpPr txBox="1"/>
          <p:nvPr/>
        </p:nvSpPr>
        <p:spPr>
          <a:xfrm>
            <a:off x="6095999" y="3700708"/>
            <a:ext cx="3499147" cy="400110"/>
          </a:xfrm>
          <a:prstGeom prst="rect">
            <a:avLst/>
          </a:prstGeom>
          <a:noFill/>
        </p:spPr>
        <p:txBody>
          <a:bodyPr wrap="square" rtlCol="0">
            <a:spAutoFit/>
          </a:bodyPr>
          <a:lstStyle/>
          <a:p>
            <a:r>
              <a:rPr lang="en-US" sz="2000" dirty="0"/>
              <a:t>Always Deform to Human Traits</a:t>
            </a:r>
          </a:p>
        </p:txBody>
      </p:sp>
      <p:pic>
        <p:nvPicPr>
          <p:cNvPr id="61" name="Audio 60">
            <a:hlinkClick r:id="" action="ppaction://media"/>
            <a:extLst>
              <a:ext uri="{FF2B5EF4-FFF2-40B4-BE49-F238E27FC236}">
                <a16:creationId xmlns:a16="http://schemas.microsoft.com/office/drawing/2014/main" id="{0E71C355-417C-4B50-A277-830DDB5F40AD}"/>
              </a:ext>
            </a:extLst>
          </p:cNvPr>
          <p:cNvPicPr>
            <a:picLocks noChangeAspect="1"/>
          </p:cNvPicPr>
          <p:nvPr>
            <a:audioFile r:link="rId3"/>
            <p:extLst>
              <p:ext uri="{DAA4B4D4-6D71-4841-9C94-3DE7FCFB9230}">
                <p14:media xmlns:p14="http://schemas.microsoft.com/office/powerpoint/2010/main" r:embed="rId2"/>
              </p:ext>
            </p:extLst>
          </p:nvPr>
        </p:nvPicPr>
        <p:blipFill>
          <a:blip r:embed="rId20"/>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829361483"/>
      </p:ext>
    </p:extLst>
  </p:cSld>
  <p:clrMapOvr>
    <a:masterClrMapping/>
  </p:clrMapOvr>
  <mc:AlternateContent xmlns:mc="http://schemas.openxmlformats.org/markup-compatibility/2006">
    <mc:Choice xmlns:p14="http://schemas.microsoft.com/office/powerpoint/2010/main" Requires="p14">
      <p:transition spd="slow" p14:dur="2000" advTm="47295"/>
    </mc:Choice>
    <mc:Fallback>
      <p:transition spd="slow" advTm="47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par>
                                <p:cTn id="12" presetID="10" presetClass="entr" presetSubtype="0"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500"/>
                                        <p:tgtEl>
                                          <p:spTgt spid="31"/>
                                        </p:tgtEl>
                                      </p:cBhvr>
                                    </p:animEffect>
                                  </p:childTnLst>
                                </p:cTn>
                              </p:par>
                              <p:par>
                                <p:cTn id="15" presetID="10"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500"/>
                                        <p:tgtEl>
                                          <p:spTgt spid="33"/>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par>
                                <p:cTn id="27" presetID="10"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10" presetClass="entr" presetSubtype="0" fill="hold"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par>
                                <p:cTn id="39" presetID="10"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par>
                                <p:cTn id="42" presetID="10" presetClass="entr" presetSubtype="0" fill="hold" nodeType="with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nodeType="clickEffect">
                                  <p:stCondLst>
                                    <p:cond delay="0"/>
                                  </p:stCondLst>
                                  <p:childTnLst>
                                    <p:animEffect transition="out" filter="fade">
                                      <p:cBhvr>
                                        <p:cTn id="48" dur="500"/>
                                        <p:tgtEl>
                                          <p:spTgt spid="31"/>
                                        </p:tgtEl>
                                      </p:cBhvr>
                                    </p:animEffect>
                                    <p:set>
                                      <p:cBhvr>
                                        <p:cTn id="49" dur="1" fill="hold">
                                          <p:stCondLst>
                                            <p:cond delay="499"/>
                                          </p:stCondLst>
                                        </p:cTn>
                                        <p:tgtEl>
                                          <p:spTgt spid="31"/>
                                        </p:tgtEl>
                                        <p:attrNameLst>
                                          <p:attrName>style.visibility</p:attrName>
                                        </p:attrNameLst>
                                      </p:cBhvr>
                                      <p:to>
                                        <p:strVal val="hidden"/>
                                      </p:to>
                                    </p:set>
                                  </p:childTnLst>
                                </p:cTn>
                              </p:par>
                              <p:par>
                                <p:cTn id="50" presetID="10" presetClass="exit" presetSubtype="0" fill="hold" nodeType="withEffect">
                                  <p:stCondLst>
                                    <p:cond delay="0"/>
                                  </p:stCondLst>
                                  <p:childTnLst>
                                    <p:animEffect transition="out" filter="fade">
                                      <p:cBhvr>
                                        <p:cTn id="51" dur="500"/>
                                        <p:tgtEl>
                                          <p:spTgt spid="32"/>
                                        </p:tgtEl>
                                      </p:cBhvr>
                                    </p:animEffect>
                                    <p:set>
                                      <p:cBhvr>
                                        <p:cTn id="52" dur="1" fill="hold">
                                          <p:stCondLst>
                                            <p:cond delay="499"/>
                                          </p:stCondLst>
                                        </p:cTn>
                                        <p:tgtEl>
                                          <p:spTgt spid="32"/>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nodeType="clickEffect">
                                  <p:stCondLst>
                                    <p:cond delay="0"/>
                                  </p:stCondLst>
                                  <p:childTnLst>
                                    <p:animEffect transition="out" filter="fade">
                                      <p:cBhvr>
                                        <p:cTn id="61" dur="500"/>
                                        <p:tgtEl>
                                          <p:spTgt spid="12"/>
                                        </p:tgtEl>
                                      </p:cBhvr>
                                    </p:animEffect>
                                    <p:set>
                                      <p:cBhvr>
                                        <p:cTn id="62" dur="1" fill="hold">
                                          <p:stCondLst>
                                            <p:cond delay="499"/>
                                          </p:stCondLst>
                                        </p:cTn>
                                        <p:tgtEl>
                                          <p:spTgt spid="12"/>
                                        </p:tgtEl>
                                        <p:attrNameLst>
                                          <p:attrName>style.visibility</p:attrName>
                                        </p:attrNameLst>
                                      </p:cBhvr>
                                      <p:to>
                                        <p:strVal val="hidden"/>
                                      </p:to>
                                    </p:set>
                                  </p:childTnLst>
                                </p:cTn>
                              </p:par>
                              <p:par>
                                <p:cTn id="63" presetID="10" presetClass="exit" presetSubtype="0" fill="hold" nodeType="withEffect">
                                  <p:stCondLst>
                                    <p:cond delay="0"/>
                                  </p:stCondLst>
                                  <p:childTnLst>
                                    <p:animEffect transition="out" filter="fade">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par>
                                <p:cTn id="66" presetID="10" presetClass="exit" presetSubtype="0" fill="hold" nodeType="withEffect">
                                  <p:stCondLst>
                                    <p:cond delay="0"/>
                                  </p:stCondLst>
                                  <p:childTnLst>
                                    <p:animEffect transition="out" filter="fade">
                                      <p:cBhvr>
                                        <p:cTn id="67" dur="500"/>
                                        <p:tgtEl>
                                          <p:spTgt spid="10"/>
                                        </p:tgtEl>
                                      </p:cBhvr>
                                    </p:animEffect>
                                    <p:set>
                                      <p:cBhvr>
                                        <p:cTn id="68" dur="1" fill="hold">
                                          <p:stCondLst>
                                            <p:cond delay="499"/>
                                          </p:stCondLst>
                                        </p:cTn>
                                        <p:tgtEl>
                                          <p:spTgt spid="10"/>
                                        </p:tgtEl>
                                        <p:attrNameLst>
                                          <p:attrName>style.visibility</p:attrName>
                                        </p:attrNameLst>
                                      </p:cBhvr>
                                      <p:to>
                                        <p:strVal val="hidden"/>
                                      </p:to>
                                    </p:set>
                                  </p:childTnLst>
                                </p:cTn>
                              </p:par>
                              <p:par>
                                <p:cTn id="69" presetID="10" presetClass="exit" presetSubtype="0" fill="hold" nodeType="withEffect">
                                  <p:stCondLst>
                                    <p:cond delay="0"/>
                                  </p:stCondLst>
                                  <p:childTnLst>
                                    <p:animEffect transition="out" filter="fade">
                                      <p:cBhvr>
                                        <p:cTn id="70" dur="500"/>
                                        <p:tgtEl>
                                          <p:spTgt spid="9"/>
                                        </p:tgtEl>
                                      </p:cBhvr>
                                    </p:animEffect>
                                    <p:set>
                                      <p:cBhvr>
                                        <p:cTn id="71" dur="1" fill="hold">
                                          <p:stCondLst>
                                            <p:cond delay="499"/>
                                          </p:stCondLst>
                                        </p:cTn>
                                        <p:tgtEl>
                                          <p:spTgt spid="9"/>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5"/>
                                        </p:tgtEl>
                                      </p:cBhvr>
                                    </p:animEffect>
                                    <p:set>
                                      <p:cBhvr>
                                        <p:cTn id="74" dur="1" fill="hold">
                                          <p:stCondLst>
                                            <p:cond delay="499"/>
                                          </p:stCondLst>
                                        </p:cTn>
                                        <p:tgtEl>
                                          <p:spTgt spid="5"/>
                                        </p:tgtEl>
                                        <p:attrNameLst>
                                          <p:attrName>style.visibility</p:attrName>
                                        </p:attrNameLst>
                                      </p:cBhvr>
                                      <p:to>
                                        <p:strVal val="hidden"/>
                                      </p:to>
                                    </p:set>
                                  </p:childTnLst>
                                </p:cTn>
                              </p:par>
                              <p:par>
                                <p:cTn id="75" presetID="10" presetClass="exit" presetSubtype="0" fill="hold" nodeType="withEffect">
                                  <p:stCondLst>
                                    <p:cond delay="0"/>
                                  </p:stCondLst>
                                  <p:childTnLst>
                                    <p:animEffect transition="out" filter="fade">
                                      <p:cBhvr>
                                        <p:cTn id="76" dur="500"/>
                                        <p:tgtEl>
                                          <p:spTgt spid="6"/>
                                        </p:tgtEl>
                                      </p:cBhvr>
                                    </p:animEffect>
                                    <p:set>
                                      <p:cBhvr>
                                        <p:cTn id="77" dur="1" fill="hold">
                                          <p:stCondLst>
                                            <p:cond delay="499"/>
                                          </p:stCondLst>
                                        </p:cTn>
                                        <p:tgtEl>
                                          <p:spTgt spid="6"/>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7"/>
                                        </p:tgtEl>
                                      </p:cBhvr>
                                    </p:animEffect>
                                    <p:set>
                                      <p:cBhvr>
                                        <p:cTn id="80" dur="1" fill="hold">
                                          <p:stCondLst>
                                            <p:cond delay="499"/>
                                          </p:stCondLst>
                                        </p:cTn>
                                        <p:tgtEl>
                                          <p:spTgt spid="7"/>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500"/>
                                        <p:tgtEl>
                                          <p:spTgt spid="8"/>
                                        </p:tgtEl>
                                      </p:cBhvr>
                                    </p:animEffect>
                                    <p:set>
                                      <p:cBhvr>
                                        <p:cTn id="83" dur="1" fill="hold">
                                          <p:stCondLst>
                                            <p:cond delay="499"/>
                                          </p:stCondLst>
                                        </p:cTn>
                                        <p:tgtEl>
                                          <p:spTgt spid="8"/>
                                        </p:tgtEl>
                                        <p:attrNameLst>
                                          <p:attrName>style.visibility</p:attrName>
                                        </p:attrNameLst>
                                      </p:cBhvr>
                                      <p:to>
                                        <p:strVal val="hidden"/>
                                      </p:to>
                                    </p:set>
                                  </p:childTnLst>
                                </p:cTn>
                              </p:par>
                              <p:par>
                                <p:cTn id="84" presetID="10" presetClass="exit" presetSubtype="0" fill="hold" grpId="1" nodeType="withEffect">
                                  <p:stCondLst>
                                    <p:cond delay="0"/>
                                  </p:stCondLst>
                                  <p:childTnLst>
                                    <p:animEffect transition="out" filter="fade">
                                      <p:cBhvr>
                                        <p:cTn id="85" dur="500"/>
                                        <p:tgtEl>
                                          <p:spTgt spid="33"/>
                                        </p:tgtEl>
                                      </p:cBhvr>
                                    </p:animEffect>
                                    <p:set>
                                      <p:cBhvr>
                                        <p:cTn id="86" dur="1" fill="hold">
                                          <p:stCondLst>
                                            <p:cond delay="499"/>
                                          </p:stCondLst>
                                        </p:cTn>
                                        <p:tgtEl>
                                          <p:spTgt spid="33"/>
                                        </p:tgtEl>
                                        <p:attrNameLst>
                                          <p:attrName>style.visibility</p:attrName>
                                        </p:attrNameLst>
                                      </p:cBhvr>
                                      <p:to>
                                        <p:strVal val="hidden"/>
                                      </p:to>
                                    </p:set>
                                  </p:childTnLst>
                                </p:cTn>
                              </p:par>
                              <p:par>
                                <p:cTn id="87" presetID="10" presetClass="exit" presetSubtype="0" fill="hold" grpId="1" nodeType="withEffect">
                                  <p:stCondLst>
                                    <p:cond delay="0"/>
                                  </p:stCondLst>
                                  <p:childTnLst>
                                    <p:animEffect transition="out" filter="fade">
                                      <p:cBhvr>
                                        <p:cTn id="88" dur="500"/>
                                        <p:tgtEl>
                                          <p:spTgt spid="13"/>
                                        </p:tgtEl>
                                      </p:cBhvr>
                                    </p:animEffect>
                                    <p:set>
                                      <p:cBhvr>
                                        <p:cTn id="89" dur="1" fill="hold">
                                          <p:stCondLst>
                                            <p:cond delay="499"/>
                                          </p:stCondLst>
                                        </p:cTn>
                                        <p:tgtEl>
                                          <p:spTgt spid="13"/>
                                        </p:tgtEl>
                                        <p:attrNameLst>
                                          <p:attrName>style.visibility</p:attrName>
                                        </p:attrNameLst>
                                      </p:cBhvr>
                                      <p:to>
                                        <p:strVal val="hidden"/>
                                      </p:to>
                                    </p:set>
                                  </p:childTnLst>
                                </p:cTn>
                              </p:par>
                              <p:par>
                                <p:cTn id="90" presetID="10" presetClass="exit" presetSubtype="0" fill="hold" grpId="1" nodeType="withEffect">
                                  <p:stCondLst>
                                    <p:cond delay="0"/>
                                  </p:stCondLst>
                                  <p:childTnLst>
                                    <p:animEffect transition="out" filter="fade">
                                      <p:cBhvr>
                                        <p:cTn id="91" dur="500"/>
                                        <p:tgtEl>
                                          <p:spTgt spid="60"/>
                                        </p:tgtEl>
                                      </p:cBhvr>
                                    </p:animEffect>
                                    <p:set>
                                      <p:cBhvr>
                                        <p:cTn id="92" dur="1" fill="hold">
                                          <p:stCondLst>
                                            <p:cond delay="499"/>
                                          </p:stCondLst>
                                        </p:cTn>
                                        <p:tgtEl>
                                          <p:spTgt spid="60"/>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45"/>
                                        </p:tgtEl>
                                        <p:attrNameLst>
                                          <p:attrName>style.visibility</p:attrName>
                                        </p:attrNameLst>
                                      </p:cBhvr>
                                      <p:to>
                                        <p:strVal val="visible"/>
                                      </p:to>
                                    </p:set>
                                    <p:animEffect transition="in" filter="fade">
                                      <p:cBhvr>
                                        <p:cTn id="97" dur="500"/>
                                        <p:tgtEl>
                                          <p:spTgt spid="45"/>
                                        </p:tgtEl>
                                      </p:cBhvr>
                                    </p:animEffect>
                                  </p:childTnLst>
                                </p:cTn>
                              </p:par>
                              <p:par>
                                <p:cTn id="98" presetID="10" presetClass="entr" presetSubtype="0" fill="hold"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14"/>
                                        </p:tgtEl>
                                        <p:attrNameLst>
                                          <p:attrName>style.visibility</p:attrName>
                                        </p:attrNameLst>
                                      </p:cBhvr>
                                      <p:to>
                                        <p:strVal val="visible"/>
                                      </p:to>
                                    </p:set>
                                    <p:animEffect transition="in" filter="fade">
                                      <p:cBhvr>
                                        <p:cTn id="105" dur="500"/>
                                        <p:tgtEl>
                                          <p:spTgt spid="1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62"/>
                                        </p:tgtEl>
                                        <p:attrNameLst>
                                          <p:attrName>style.visibility</p:attrName>
                                        </p:attrNameLst>
                                      </p:cBhvr>
                                      <p:to>
                                        <p:strVal val="visible"/>
                                      </p:to>
                                    </p:set>
                                    <p:animEffect transition="in" filter="fade">
                                      <p:cBhvr>
                                        <p:cTn id="110" dur="500"/>
                                        <p:tgtEl>
                                          <p:spTgt spid="62"/>
                                        </p:tgtEl>
                                      </p:cBhvr>
                                    </p:animEffect>
                                  </p:childTnLst>
                                </p:cTn>
                              </p:par>
                              <p:par>
                                <p:cTn id="111" presetID="10" presetClass="entr" presetSubtype="0" fill="hold" nodeType="withEffect">
                                  <p:stCondLst>
                                    <p:cond delay="200"/>
                                  </p:stCondLst>
                                  <p:childTnLst>
                                    <p:set>
                                      <p:cBhvr>
                                        <p:cTn id="112" dur="1" fill="hold">
                                          <p:stCondLst>
                                            <p:cond delay="0"/>
                                          </p:stCondLst>
                                        </p:cTn>
                                        <p:tgtEl>
                                          <p:spTgt spid="15"/>
                                        </p:tgtEl>
                                        <p:attrNameLst>
                                          <p:attrName>style.visibility</p:attrName>
                                        </p:attrNameLst>
                                      </p:cBhvr>
                                      <p:to>
                                        <p:strVal val="visible"/>
                                      </p:to>
                                    </p:set>
                                    <p:animEffect transition="in" filter="fade">
                                      <p:cBhvr>
                                        <p:cTn id="113" dur="500"/>
                                        <p:tgtEl>
                                          <p:spTgt spid="15"/>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7"/>
                                        </p:tgtEl>
                                        <p:attrNameLst>
                                          <p:attrName>style.visibility</p:attrName>
                                        </p:attrNameLst>
                                      </p:cBhvr>
                                      <p:to>
                                        <p:strVal val="visible"/>
                                      </p:to>
                                    </p:set>
                                    <p:animEffect transition="in" filter="fade">
                                      <p:cBhvr>
                                        <p:cTn id="118" dur="500"/>
                                        <p:tgtEl>
                                          <p:spTgt spid="17"/>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xit" presetSubtype="0" fill="hold" nodeType="clickEffect">
                                  <p:stCondLst>
                                    <p:cond delay="0"/>
                                  </p:stCondLst>
                                  <p:childTnLst>
                                    <p:animEffect transition="out" filter="fade">
                                      <p:cBhvr>
                                        <p:cTn id="122" dur="500"/>
                                        <p:tgtEl>
                                          <p:spTgt spid="14"/>
                                        </p:tgtEl>
                                      </p:cBhvr>
                                    </p:animEffect>
                                    <p:set>
                                      <p:cBhvr>
                                        <p:cTn id="123" dur="1" fill="hold">
                                          <p:stCondLst>
                                            <p:cond delay="499"/>
                                          </p:stCondLst>
                                        </p:cTn>
                                        <p:tgtEl>
                                          <p:spTgt spid="14"/>
                                        </p:tgtEl>
                                        <p:attrNameLst>
                                          <p:attrName>style.visibility</p:attrName>
                                        </p:attrNameLst>
                                      </p:cBhvr>
                                      <p:to>
                                        <p:strVal val="hidden"/>
                                      </p:to>
                                    </p:set>
                                  </p:childTnLst>
                                </p:cTn>
                              </p:par>
                              <p:par>
                                <p:cTn id="124" presetID="10" presetClass="exit" presetSubtype="0" fill="hold" grpId="1" nodeType="withEffect">
                                  <p:stCondLst>
                                    <p:cond delay="0"/>
                                  </p:stCondLst>
                                  <p:childTnLst>
                                    <p:animEffect transition="out" filter="fade">
                                      <p:cBhvr>
                                        <p:cTn id="125" dur="500"/>
                                        <p:tgtEl>
                                          <p:spTgt spid="62"/>
                                        </p:tgtEl>
                                      </p:cBhvr>
                                    </p:animEffect>
                                    <p:set>
                                      <p:cBhvr>
                                        <p:cTn id="126" dur="1" fill="hold">
                                          <p:stCondLst>
                                            <p:cond delay="499"/>
                                          </p:stCondLst>
                                        </p:cTn>
                                        <p:tgtEl>
                                          <p:spTgt spid="62"/>
                                        </p:tgtEl>
                                        <p:attrNameLst>
                                          <p:attrName>style.visibility</p:attrName>
                                        </p:attrNameLst>
                                      </p:cBhvr>
                                      <p:to>
                                        <p:strVal val="hidden"/>
                                      </p:to>
                                    </p:set>
                                  </p:childTnLst>
                                </p:cTn>
                              </p:par>
                              <p:par>
                                <p:cTn id="127" presetID="10" presetClass="exit" presetSubtype="0" fill="hold" nodeType="withEffect">
                                  <p:stCondLst>
                                    <p:cond delay="0"/>
                                  </p:stCondLst>
                                  <p:childTnLst>
                                    <p:animEffect transition="out" filter="fade">
                                      <p:cBhvr>
                                        <p:cTn id="128" dur="500"/>
                                        <p:tgtEl>
                                          <p:spTgt spid="15"/>
                                        </p:tgtEl>
                                      </p:cBhvr>
                                    </p:animEffect>
                                    <p:set>
                                      <p:cBhvr>
                                        <p:cTn id="129" dur="1" fill="hold">
                                          <p:stCondLst>
                                            <p:cond delay="499"/>
                                          </p:stCondLst>
                                        </p:cTn>
                                        <p:tgtEl>
                                          <p:spTgt spid="15"/>
                                        </p:tgtEl>
                                        <p:attrNameLst>
                                          <p:attrName>style.visibility</p:attrName>
                                        </p:attrNameLst>
                                      </p:cBhvr>
                                      <p:to>
                                        <p:strVal val="hidden"/>
                                      </p:to>
                                    </p:set>
                                  </p:childTnLst>
                                </p:cTn>
                              </p:par>
                              <p:par>
                                <p:cTn id="130" presetID="10" presetClass="exit" presetSubtype="0" fill="hold" grpId="1" nodeType="withEffect">
                                  <p:stCondLst>
                                    <p:cond delay="0"/>
                                  </p:stCondLst>
                                  <p:childTnLst>
                                    <p:animEffect transition="out" filter="fade">
                                      <p:cBhvr>
                                        <p:cTn id="131" dur="500"/>
                                        <p:tgtEl>
                                          <p:spTgt spid="17"/>
                                        </p:tgtEl>
                                      </p:cBhvr>
                                    </p:animEffect>
                                    <p:set>
                                      <p:cBhvr>
                                        <p:cTn id="132" dur="1" fill="hold">
                                          <p:stCondLst>
                                            <p:cond delay="499"/>
                                          </p:stCondLst>
                                        </p:cTn>
                                        <p:tgtEl>
                                          <p:spTgt spid="17"/>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64"/>
                                        </p:tgtEl>
                                        <p:attrNameLst>
                                          <p:attrName>style.visibility</p:attrName>
                                        </p:attrNameLst>
                                      </p:cBhvr>
                                      <p:to>
                                        <p:strVal val="visible"/>
                                      </p:to>
                                    </p:set>
                                    <p:animEffect transition="in" filter="fade">
                                      <p:cBhvr>
                                        <p:cTn id="137" dur="500"/>
                                        <p:tgtEl>
                                          <p:spTgt spid="64"/>
                                        </p:tgtEl>
                                      </p:cBhvr>
                                    </p:animEffect>
                                  </p:childTnLst>
                                </p:cTn>
                              </p:par>
                              <p:par>
                                <p:cTn id="138" presetID="10" presetClass="entr" presetSubtype="0" fill="hold" nodeType="withEffect">
                                  <p:stCondLst>
                                    <p:cond delay="0"/>
                                  </p:stCondLst>
                                  <p:childTnLst>
                                    <p:set>
                                      <p:cBhvr>
                                        <p:cTn id="139" dur="1" fill="hold">
                                          <p:stCondLst>
                                            <p:cond delay="0"/>
                                          </p:stCondLst>
                                        </p:cTn>
                                        <p:tgtEl>
                                          <p:spTgt spid="65"/>
                                        </p:tgtEl>
                                        <p:attrNameLst>
                                          <p:attrName>style.visibility</p:attrName>
                                        </p:attrNameLst>
                                      </p:cBhvr>
                                      <p:to>
                                        <p:strVal val="visible"/>
                                      </p:to>
                                    </p:set>
                                    <p:animEffect transition="in" filter="fade">
                                      <p:cBhvr>
                                        <p:cTn id="140" dur="500"/>
                                        <p:tgtEl>
                                          <p:spTgt spid="65"/>
                                        </p:tgtEl>
                                      </p:cBhvr>
                                    </p:animEffect>
                                  </p:childTnLst>
                                </p:cTn>
                              </p:par>
                            </p:childTnLst>
                          </p:cTn>
                        </p:par>
                      </p:childTnLst>
                    </p:cTn>
                  </p:par>
                  <p:par>
                    <p:cTn id="141" fill="hold">
                      <p:stCondLst>
                        <p:cond delay="indefinite"/>
                      </p:stCondLst>
                      <p:childTnLst>
                        <p:par>
                          <p:cTn id="142" fill="hold">
                            <p:stCondLst>
                              <p:cond delay="0"/>
                            </p:stCondLst>
                            <p:childTnLst>
                              <p:par>
                                <p:cTn id="143" presetID="10" presetClass="entr" presetSubtype="0" fill="hold" nodeType="clickEffect">
                                  <p:stCondLst>
                                    <p:cond delay="0"/>
                                  </p:stCondLst>
                                  <p:childTnLst>
                                    <p:set>
                                      <p:cBhvr>
                                        <p:cTn id="144" dur="1" fill="hold">
                                          <p:stCondLst>
                                            <p:cond delay="0"/>
                                          </p:stCondLst>
                                        </p:cTn>
                                        <p:tgtEl>
                                          <p:spTgt spid="18"/>
                                        </p:tgtEl>
                                        <p:attrNameLst>
                                          <p:attrName>style.visibility</p:attrName>
                                        </p:attrNameLst>
                                      </p:cBhvr>
                                      <p:to>
                                        <p:strVal val="visible"/>
                                      </p:to>
                                    </p:set>
                                    <p:animEffect transition="in" filter="fade">
                                      <p:cBhvr>
                                        <p:cTn id="145" dur="500"/>
                                        <p:tgtEl>
                                          <p:spTgt spid="18"/>
                                        </p:tgtEl>
                                      </p:cBhvr>
                                    </p:animEffect>
                                  </p:childTnLst>
                                </p:cTn>
                              </p:par>
                            </p:childTnLst>
                          </p:cTn>
                        </p:par>
                      </p:childTnLst>
                    </p:cTn>
                  </p:par>
                  <p:par>
                    <p:cTn id="146" fill="hold">
                      <p:stCondLst>
                        <p:cond delay="indefinite"/>
                      </p:stCondLst>
                      <p:childTnLst>
                        <p:par>
                          <p:cTn id="147" fill="hold">
                            <p:stCondLst>
                              <p:cond delay="0"/>
                            </p:stCondLst>
                            <p:childTnLst>
                              <p:par>
                                <p:cTn id="148" presetID="10" presetClass="entr" presetSubtype="0" fill="hold" grpId="0" nodeType="clickEffect">
                                  <p:stCondLst>
                                    <p:cond delay="0"/>
                                  </p:stCondLst>
                                  <p:childTnLst>
                                    <p:set>
                                      <p:cBhvr>
                                        <p:cTn id="149" dur="1" fill="hold">
                                          <p:stCondLst>
                                            <p:cond delay="0"/>
                                          </p:stCondLst>
                                        </p:cTn>
                                        <p:tgtEl>
                                          <p:spTgt spid="79"/>
                                        </p:tgtEl>
                                        <p:attrNameLst>
                                          <p:attrName>style.visibility</p:attrName>
                                        </p:attrNameLst>
                                      </p:cBhvr>
                                      <p:to>
                                        <p:strVal val="visible"/>
                                      </p:to>
                                    </p:set>
                                    <p:animEffect transition="in" filter="fade">
                                      <p:cBhvr>
                                        <p:cTn id="150" dur="500"/>
                                        <p:tgtEl>
                                          <p:spTgt spid="79"/>
                                        </p:tgtEl>
                                      </p:cBhvr>
                                    </p:animEffect>
                                  </p:childTnLst>
                                </p:cTn>
                              </p:par>
                              <p:par>
                                <p:cTn id="151" presetID="10" presetClass="entr" presetSubtype="0" fill="hold" nodeType="withEffect">
                                  <p:stCondLst>
                                    <p:cond delay="200"/>
                                  </p:stCondLst>
                                  <p:childTnLst>
                                    <p:set>
                                      <p:cBhvr>
                                        <p:cTn id="152" dur="1" fill="hold">
                                          <p:stCondLst>
                                            <p:cond delay="0"/>
                                          </p:stCondLst>
                                        </p:cTn>
                                        <p:tgtEl>
                                          <p:spTgt spid="19"/>
                                        </p:tgtEl>
                                        <p:attrNameLst>
                                          <p:attrName>style.visibility</p:attrName>
                                        </p:attrNameLst>
                                      </p:cBhvr>
                                      <p:to>
                                        <p:strVal val="visible"/>
                                      </p:to>
                                    </p:set>
                                    <p:animEffect transition="in" filter="fade">
                                      <p:cBhvr>
                                        <p:cTn id="153" dur="500"/>
                                        <p:tgtEl>
                                          <p:spTgt spid="19"/>
                                        </p:tgtEl>
                                      </p:cBhvr>
                                    </p:animEffect>
                                  </p:childTnLst>
                                </p:cTn>
                              </p:par>
                            </p:childTnLst>
                          </p:cTn>
                        </p:par>
                      </p:childTnLst>
                    </p:cTn>
                  </p:par>
                  <p:par>
                    <p:cTn id="154" fill="hold">
                      <p:stCondLst>
                        <p:cond delay="indefinite"/>
                      </p:stCondLst>
                      <p:childTnLst>
                        <p:par>
                          <p:cTn id="155" fill="hold">
                            <p:stCondLst>
                              <p:cond delay="0"/>
                            </p:stCondLst>
                            <p:childTnLst>
                              <p:par>
                                <p:cTn id="156" presetID="10" presetClass="entr" presetSubtype="0" fill="hold" grpId="0" nodeType="clickEffect">
                                  <p:stCondLst>
                                    <p:cond delay="0"/>
                                  </p:stCondLst>
                                  <p:childTnLst>
                                    <p:set>
                                      <p:cBhvr>
                                        <p:cTn id="157" dur="1" fill="hold">
                                          <p:stCondLst>
                                            <p:cond delay="0"/>
                                          </p:stCondLst>
                                        </p:cTn>
                                        <p:tgtEl>
                                          <p:spTgt spid="20"/>
                                        </p:tgtEl>
                                        <p:attrNameLst>
                                          <p:attrName>style.visibility</p:attrName>
                                        </p:attrNameLst>
                                      </p:cBhvr>
                                      <p:to>
                                        <p:strVal val="visible"/>
                                      </p:to>
                                    </p:set>
                                    <p:animEffect transition="in" filter="fade">
                                      <p:cBhvr>
                                        <p:cTn id="158" dur="500"/>
                                        <p:tgtEl>
                                          <p:spTgt spid="20"/>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xit" presetSubtype="0" fill="hold" nodeType="clickEffect">
                                  <p:stCondLst>
                                    <p:cond delay="0"/>
                                  </p:stCondLst>
                                  <p:childTnLst>
                                    <p:animEffect transition="out" filter="fade">
                                      <p:cBhvr>
                                        <p:cTn id="162" dur="500"/>
                                        <p:tgtEl>
                                          <p:spTgt spid="18"/>
                                        </p:tgtEl>
                                      </p:cBhvr>
                                    </p:animEffect>
                                    <p:set>
                                      <p:cBhvr>
                                        <p:cTn id="163" dur="1" fill="hold">
                                          <p:stCondLst>
                                            <p:cond delay="499"/>
                                          </p:stCondLst>
                                        </p:cTn>
                                        <p:tgtEl>
                                          <p:spTgt spid="18"/>
                                        </p:tgtEl>
                                        <p:attrNameLst>
                                          <p:attrName>style.visibility</p:attrName>
                                        </p:attrNameLst>
                                      </p:cBhvr>
                                      <p:to>
                                        <p:strVal val="hidden"/>
                                      </p:to>
                                    </p:set>
                                  </p:childTnLst>
                                </p:cTn>
                              </p:par>
                              <p:par>
                                <p:cTn id="164" presetID="10" presetClass="exit" presetSubtype="0" fill="hold" grpId="1" nodeType="withEffect">
                                  <p:stCondLst>
                                    <p:cond delay="0"/>
                                  </p:stCondLst>
                                  <p:childTnLst>
                                    <p:animEffect transition="out" filter="fade">
                                      <p:cBhvr>
                                        <p:cTn id="165" dur="500"/>
                                        <p:tgtEl>
                                          <p:spTgt spid="79"/>
                                        </p:tgtEl>
                                      </p:cBhvr>
                                    </p:animEffect>
                                    <p:set>
                                      <p:cBhvr>
                                        <p:cTn id="166" dur="1" fill="hold">
                                          <p:stCondLst>
                                            <p:cond delay="499"/>
                                          </p:stCondLst>
                                        </p:cTn>
                                        <p:tgtEl>
                                          <p:spTgt spid="79"/>
                                        </p:tgtEl>
                                        <p:attrNameLst>
                                          <p:attrName>style.visibility</p:attrName>
                                        </p:attrNameLst>
                                      </p:cBhvr>
                                      <p:to>
                                        <p:strVal val="hidden"/>
                                      </p:to>
                                    </p:set>
                                  </p:childTnLst>
                                </p:cTn>
                              </p:par>
                              <p:par>
                                <p:cTn id="167" presetID="10" presetClass="exit" presetSubtype="0" fill="hold" nodeType="withEffect">
                                  <p:stCondLst>
                                    <p:cond delay="0"/>
                                  </p:stCondLst>
                                  <p:childTnLst>
                                    <p:animEffect transition="out" filter="fade">
                                      <p:cBhvr>
                                        <p:cTn id="168" dur="500"/>
                                        <p:tgtEl>
                                          <p:spTgt spid="19"/>
                                        </p:tgtEl>
                                      </p:cBhvr>
                                    </p:animEffect>
                                    <p:set>
                                      <p:cBhvr>
                                        <p:cTn id="169" dur="1" fill="hold">
                                          <p:stCondLst>
                                            <p:cond delay="499"/>
                                          </p:stCondLst>
                                        </p:cTn>
                                        <p:tgtEl>
                                          <p:spTgt spid="19"/>
                                        </p:tgtEl>
                                        <p:attrNameLst>
                                          <p:attrName>style.visibility</p:attrName>
                                        </p:attrNameLst>
                                      </p:cBhvr>
                                      <p:to>
                                        <p:strVal val="hidden"/>
                                      </p:to>
                                    </p:set>
                                  </p:childTnLst>
                                </p:cTn>
                              </p:par>
                              <p:par>
                                <p:cTn id="170" presetID="10" presetClass="exit" presetSubtype="0" fill="hold" grpId="1" nodeType="withEffect">
                                  <p:stCondLst>
                                    <p:cond delay="0"/>
                                  </p:stCondLst>
                                  <p:childTnLst>
                                    <p:animEffect transition="out" filter="fade">
                                      <p:cBhvr>
                                        <p:cTn id="171" dur="500"/>
                                        <p:tgtEl>
                                          <p:spTgt spid="20"/>
                                        </p:tgtEl>
                                      </p:cBhvr>
                                    </p:animEffect>
                                    <p:set>
                                      <p:cBhvr>
                                        <p:cTn id="172"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3" fill="hold" display="0">
                  <p:stCondLst>
                    <p:cond delay="indefinite"/>
                  </p:stCondLst>
                  <p:endCondLst>
                    <p:cond evt="onStopAudio" delay="0">
                      <p:tgtEl>
                        <p:sldTgt/>
                      </p:tgtEl>
                    </p:cond>
                  </p:endCondLst>
                </p:cTn>
                <p:tgtEl>
                  <p:spTgt spid="61"/>
                </p:tgtEl>
              </p:cMediaNode>
            </p:audio>
          </p:childTnLst>
        </p:cTn>
      </p:par>
    </p:tnLst>
    <p:bldLst>
      <p:bldP spid="60" grpId="0" animBg="1"/>
      <p:bldP spid="60" grpId="1" animBg="1"/>
      <p:bldP spid="33" grpId="0" animBg="1"/>
      <p:bldP spid="33" grpId="1" animBg="1"/>
      <p:bldP spid="13" grpId="0"/>
      <p:bldP spid="13" grpId="1"/>
      <p:bldP spid="62" grpId="0" animBg="1"/>
      <p:bldP spid="62" grpId="1" animBg="1"/>
      <p:bldP spid="17" grpId="0" animBg="1"/>
      <p:bldP spid="17" grpId="1" animBg="1"/>
      <p:bldP spid="79" grpId="0" animBg="1"/>
      <p:bldP spid="79" grpId="1" animBg="1"/>
      <p:bldP spid="20" grpId="0"/>
      <p:bldP spid="20"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36ED07F-14CD-40D6-AEB3-5831326FBA00}"/>
              </a:ext>
            </a:extLst>
          </p:cNvPr>
          <p:cNvSpPr>
            <a:spLocks noGrp="1"/>
          </p:cNvSpPr>
          <p:nvPr>
            <p:ph type="title"/>
          </p:nvPr>
        </p:nvSpPr>
        <p:spPr>
          <a:xfrm>
            <a:off x="1812897" y="518649"/>
            <a:ext cx="9882278" cy="1067634"/>
          </a:xfrm>
        </p:spPr>
        <p:txBody>
          <a:bodyPr anchor="ctr">
            <a:normAutofit/>
          </a:bodyPr>
          <a:lstStyle/>
          <a:p>
            <a:r>
              <a:rPr lang="en-US"/>
              <a:t>Why it works</a:t>
            </a:r>
          </a:p>
        </p:txBody>
      </p:sp>
      <p:grpSp>
        <p:nvGrpSpPr>
          <p:cNvPr id="28" name="Group 27">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29"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30"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16" name="Marcador de contenido 2">
            <a:extLst>
              <a:ext uri="{FF2B5EF4-FFF2-40B4-BE49-F238E27FC236}">
                <a16:creationId xmlns:a16="http://schemas.microsoft.com/office/drawing/2014/main" id="{B681A26F-2098-4C19-85D6-E6CEBB2E07D0}"/>
              </a:ext>
            </a:extLst>
          </p:cNvPr>
          <p:cNvGraphicFramePr>
            <a:graphicFrameLocks noGrp="1"/>
          </p:cNvGraphicFramePr>
          <p:nvPr>
            <p:ph idx="1"/>
            <p:extLst>
              <p:ext uri="{D42A27DB-BD31-4B8C-83A1-F6EECF244321}">
                <p14:modId xmlns:p14="http://schemas.microsoft.com/office/powerpoint/2010/main" val="2835006394"/>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7" name="Audio 26">
            <a:hlinkClick r:id="" action="ppaction://media"/>
            <a:extLst>
              <a:ext uri="{FF2B5EF4-FFF2-40B4-BE49-F238E27FC236}">
                <a16:creationId xmlns:a16="http://schemas.microsoft.com/office/drawing/2014/main" id="{971DD81D-2D27-482D-A679-80A3C3739A8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4908711"/>
      </p:ext>
    </p:extLst>
  </p:cSld>
  <p:clrMapOvr>
    <a:masterClrMapping/>
  </p:clrMapOvr>
  <mc:AlternateContent xmlns:mc="http://schemas.openxmlformats.org/markup-compatibility/2006">
    <mc:Choice xmlns:p14="http://schemas.microsoft.com/office/powerpoint/2010/main" Requires="p14">
      <p:transition spd="slow" p14:dur="2000" advTm="32671"/>
    </mc:Choice>
    <mc:Fallback>
      <p:transition spd="slow" advTm="32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9E67689-12B2-4BE5-B3CA-1D3E8FD7D92A}"/>
              </a:ext>
            </a:extLst>
          </p:cNvPr>
          <p:cNvSpPr>
            <a:spLocks noGrp="1"/>
          </p:cNvSpPr>
          <p:nvPr>
            <p:ph type="title"/>
          </p:nvPr>
        </p:nvSpPr>
        <p:spPr>
          <a:xfrm>
            <a:off x="1812897" y="518649"/>
            <a:ext cx="9882278" cy="1067634"/>
          </a:xfrm>
        </p:spPr>
        <p:txBody>
          <a:bodyPr anchor="ctr">
            <a:normAutofit/>
          </a:bodyPr>
          <a:lstStyle/>
          <a:p>
            <a:r>
              <a:rPr lang="en-US" dirty="0"/>
              <a:t>Future Work</a:t>
            </a:r>
          </a:p>
        </p:txBody>
      </p:sp>
      <p:grpSp>
        <p:nvGrpSpPr>
          <p:cNvPr id="12" name="Group 11">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13"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5" name="Marcador de contenido 2">
            <a:extLst>
              <a:ext uri="{FF2B5EF4-FFF2-40B4-BE49-F238E27FC236}">
                <a16:creationId xmlns:a16="http://schemas.microsoft.com/office/drawing/2014/main" id="{E1AD0FA1-90DC-4C63-B4AC-D72774A0EE20}"/>
              </a:ext>
            </a:extLst>
          </p:cNvPr>
          <p:cNvGraphicFramePr>
            <a:graphicFrameLocks noGrp="1"/>
          </p:cNvGraphicFramePr>
          <p:nvPr>
            <p:ph idx="1"/>
            <p:extLst>
              <p:ext uri="{D42A27DB-BD31-4B8C-83A1-F6EECF244321}">
                <p14:modId xmlns:p14="http://schemas.microsoft.com/office/powerpoint/2010/main" val="1960240432"/>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1" name="Elipse 10">
            <a:extLst>
              <a:ext uri="{FF2B5EF4-FFF2-40B4-BE49-F238E27FC236}">
                <a16:creationId xmlns:a16="http://schemas.microsoft.com/office/drawing/2014/main" id="{9846FB98-4FA9-45CB-AB5A-A0ADA39BB6A7}"/>
              </a:ext>
            </a:extLst>
          </p:cNvPr>
          <p:cNvSpPr/>
          <p:nvPr/>
        </p:nvSpPr>
        <p:spPr>
          <a:xfrm>
            <a:off x="5146268" y="2332718"/>
            <a:ext cx="1899463" cy="1967729"/>
          </a:xfrm>
          <a:prstGeom prst="ellipse">
            <a:avLst/>
          </a:prstGeom>
          <a:noFill/>
          <a:ln w="38100" cap="flat" cmpd="sng" algn="ctr">
            <a:solidFill>
              <a:srgbClr val="C0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pic>
        <p:nvPicPr>
          <p:cNvPr id="26" name="Audio 25">
            <a:hlinkClick r:id="" action="ppaction://media"/>
            <a:extLst>
              <a:ext uri="{FF2B5EF4-FFF2-40B4-BE49-F238E27FC236}">
                <a16:creationId xmlns:a16="http://schemas.microsoft.com/office/drawing/2014/main" id="{72DEFFB5-E4A8-4BDC-A681-624087A7659F}"/>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875568232"/>
      </p:ext>
    </p:extLst>
  </p:cSld>
  <p:clrMapOvr>
    <a:masterClrMapping/>
  </p:clrMapOvr>
  <mc:AlternateContent xmlns:mc="http://schemas.openxmlformats.org/markup-compatibility/2006">
    <mc:Choice xmlns:p14="http://schemas.microsoft.com/office/powerpoint/2010/main" Requires="p14">
      <p:transition spd="slow" p14:dur="2000" advTm="44030"/>
    </mc:Choice>
    <mc:Fallback>
      <p:transition spd="slow" advTm="44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6"/>
                </p:tgtEl>
              </p:cMediaNode>
            </p:audio>
          </p:childTnLst>
        </p:cTn>
      </p:par>
    </p:tnLst>
    <p:bldLst>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7950C0-C820-4224-9334-52A31C61FA7A}"/>
              </a:ext>
            </a:extLst>
          </p:cNvPr>
          <p:cNvSpPr>
            <a:spLocks noGrp="1"/>
          </p:cNvSpPr>
          <p:nvPr>
            <p:ph type="title"/>
          </p:nvPr>
        </p:nvSpPr>
        <p:spPr/>
        <p:txBody>
          <a:bodyPr/>
          <a:lstStyle/>
          <a:p>
            <a:r>
              <a:rPr lang="en-US" dirty="0"/>
              <a:t>References</a:t>
            </a:r>
          </a:p>
        </p:txBody>
      </p:sp>
      <p:sp>
        <p:nvSpPr>
          <p:cNvPr id="3" name="Marcador de contenido 2">
            <a:extLst>
              <a:ext uri="{FF2B5EF4-FFF2-40B4-BE49-F238E27FC236}">
                <a16:creationId xmlns:a16="http://schemas.microsoft.com/office/drawing/2014/main" id="{BED63A1C-A06D-4AA0-B998-1F220D512F2F}"/>
              </a:ext>
            </a:extLst>
          </p:cNvPr>
          <p:cNvSpPr>
            <a:spLocks noGrp="1"/>
          </p:cNvSpPr>
          <p:nvPr>
            <p:ph idx="1"/>
          </p:nvPr>
        </p:nvSpPr>
        <p:spPr/>
        <p:txBody>
          <a:bodyPr>
            <a:normAutofit fontScale="92500"/>
          </a:bodyPr>
          <a:lstStyle/>
          <a:p>
            <a:pPr marL="514350" indent="-514350">
              <a:buFont typeface="+mj-lt"/>
              <a:buAutoNum type="arabicPeriod"/>
            </a:pPr>
            <a:r>
              <a:rPr lang="es-ES" dirty="0"/>
              <a:t>Paul Ekman </a:t>
            </a:r>
            <a:r>
              <a:rPr lang="es-ES" dirty="0" err="1"/>
              <a:t>Group</a:t>
            </a:r>
            <a:r>
              <a:rPr lang="es-ES" dirty="0"/>
              <a:t>. FACS Manual.</a:t>
            </a:r>
          </a:p>
          <a:p>
            <a:pPr marL="514350" indent="-514350">
              <a:buFont typeface="+mj-lt"/>
              <a:buAutoNum type="arabicPeriod"/>
            </a:pPr>
            <a:r>
              <a:rPr lang="es-ES" dirty="0"/>
              <a:t>Martin </a:t>
            </a:r>
            <a:r>
              <a:rPr lang="es-ES" dirty="0" err="1"/>
              <a:t>Wegrzyn</a:t>
            </a:r>
            <a:r>
              <a:rPr lang="es-ES" dirty="0"/>
              <a:t>, Maria Vogt, Berna </a:t>
            </a:r>
            <a:r>
              <a:rPr lang="es-ES" dirty="0" err="1"/>
              <a:t>Kireclioglu</a:t>
            </a:r>
            <a:r>
              <a:rPr lang="es-ES" dirty="0"/>
              <a:t>, Julia Schneider &amp; Johanna </a:t>
            </a:r>
            <a:r>
              <a:rPr lang="es-ES" dirty="0" err="1"/>
              <a:t>Kissler</a:t>
            </a:r>
            <a:r>
              <a:rPr lang="es-ES" dirty="0"/>
              <a:t>.: </a:t>
            </a:r>
            <a:r>
              <a:rPr lang="en-US" dirty="0"/>
              <a:t>Role of specific action units for emotion recognition.</a:t>
            </a:r>
            <a:br>
              <a:rPr lang="en-US" dirty="0"/>
            </a:br>
            <a:r>
              <a:rPr lang="en-US" dirty="0"/>
              <a:t>Available at: </a:t>
            </a:r>
            <a:r>
              <a:rPr lang="es-ES" dirty="0">
                <a:hlinkClick r:id="rId5"/>
              </a:rPr>
              <a:t>https://journals.plos.org/plosone/article?id=10.1371/journal.pone.0177239</a:t>
            </a:r>
            <a:endParaRPr lang="es-ES" dirty="0"/>
          </a:p>
          <a:p>
            <a:pPr marL="514350" indent="-514350">
              <a:buFont typeface="+mj-lt"/>
              <a:buAutoNum type="arabicPeriod"/>
            </a:pPr>
            <a:r>
              <a:rPr lang="es-ES" dirty="0" err="1"/>
              <a:t>Yunjey</a:t>
            </a:r>
            <a:r>
              <a:rPr lang="es-ES" dirty="0"/>
              <a:t> Choi, </a:t>
            </a:r>
            <a:r>
              <a:rPr lang="es-ES" dirty="0" err="1"/>
              <a:t>Minje</a:t>
            </a:r>
            <a:r>
              <a:rPr lang="es-ES" dirty="0"/>
              <a:t> Choi, </a:t>
            </a:r>
            <a:r>
              <a:rPr lang="es-ES" dirty="0" err="1"/>
              <a:t>Munyoung</a:t>
            </a:r>
            <a:r>
              <a:rPr lang="es-ES" dirty="0"/>
              <a:t> Kim, Jung-</a:t>
            </a:r>
            <a:r>
              <a:rPr lang="es-ES" dirty="0" err="1"/>
              <a:t>Woo</a:t>
            </a:r>
            <a:r>
              <a:rPr lang="es-ES" dirty="0"/>
              <a:t> Ha, </a:t>
            </a:r>
            <a:r>
              <a:rPr lang="es-ES" dirty="0" err="1"/>
              <a:t>Sunghun</a:t>
            </a:r>
            <a:r>
              <a:rPr lang="es-ES" dirty="0"/>
              <a:t> Kim &amp; </a:t>
            </a:r>
            <a:r>
              <a:rPr lang="es-ES" dirty="0" err="1"/>
              <a:t>Jaegul</a:t>
            </a:r>
            <a:r>
              <a:rPr lang="es-ES" dirty="0"/>
              <a:t> Choo.: </a:t>
            </a:r>
            <a:r>
              <a:rPr lang="en-US" dirty="0" err="1"/>
              <a:t>StarGAN</a:t>
            </a:r>
            <a:r>
              <a:rPr lang="en-US" dirty="0"/>
              <a:t>: Unified Generative Adversarial Networks for Multi-Domain Image-to-Image Translation. At CVPR2018.</a:t>
            </a:r>
            <a:br>
              <a:rPr lang="en-US" dirty="0"/>
            </a:br>
            <a:r>
              <a:rPr lang="en-US" dirty="0"/>
              <a:t>Available at: </a:t>
            </a:r>
            <a:r>
              <a:rPr lang="es-ES" dirty="0">
                <a:hlinkClick r:id="rId6"/>
              </a:rPr>
              <a:t>https://arxiv.org/pdf/1711.09020.pdf</a:t>
            </a:r>
            <a:endParaRPr lang="en-US" dirty="0"/>
          </a:p>
        </p:txBody>
      </p:sp>
      <p:pic>
        <p:nvPicPr>
          <p:cNvPr id="10" name="Audio 9">
            <a:hlinkClick r:id="" action="ppaction://media"/>
            <a:extLst>
              <a:ext uri="{FF2B5EF4-FFF2-40B4-BE49-F238E27FC236}">
                <a16:creationId xmlns:a16="http://schemas.microsoft.com/office/drawing/2014/main" id="{A2549952-34D4-43FC-AA30-CEC228EEDB3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45824318"/>
      </p:ext>
    </p:extLst>
  </p:cSld>
  <p:clrMapOvr>
    <a:masterClrMapping/>
  </p:clrMapOvr>
  <mc:AlternateContent xmlns:mc="http://schemas.openxmlformats.org/markup-compatibility/2006">
    <mc:Choice xmlns:p14="http://schemas.microsoft.com/office/powerpoint/2010/main" Requires="p14">
      <p:transition spd="slow" p14:dur="2000" advTm="3113"/>
    </mc:Choice>
    <mc:Fallback>
      <p:transition spd="slow" advTm="3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5C29896-0B23-4A65-B9BA-5467C91527AE}"/>
              </a:ext>
            </a:extLst>
          </p:cNvPr>
          <p:cNvSpPr>
            <a:spLocks noGrp="1"/>
          </p:cNvSpPr>
          <p:nvPr>
            <p:ph type="title"/>
          </p:nvPr>
        </p:nvSpPr>
        <p:spPr>
          <a:xfrm>
            <a:off x="1812897" y="518649"/>
            <a:ext cx="9882278" cy="1067634"/>
          </a:xfrm>
        </p:spPr>
        <p:txBody>
          <a:bodyPr anchor="ctr">
            <a:normAutofit/>
          </a:bodyPr>
          <a:lstStyle/>
          <a:p>
            <a:r>
              <a:rPr lang="en-US" dirty="0"/>
              <a:t>Image to Image Translation Problem</a:t>
            </a:r>
          </a:p>
        </p:txBody>
      </p:sp>
      <p:grpSp>
        <p:nvGrpSpPr>
          <p:cNvPr id="17" name="Group 16">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18"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9"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10" name="Marcador de contenido 7">
            <a:extLst>
              <a:ext uri="{FF2B5EF4-FFF2-40B4-BE49-F238E27FC236}">
                <a16:creationId xmlns:a16="http://schemas.microsoft.com/office/drawing/2014/main" id="{D79D56BF-F318-4D7F-8BF8-68C28B2E5F2C}"/>
              </a:ext>
            </a:extLst>
          </p:cNvPr>
          <p:cNvGraphicFramePr>
            <a:graphicFrameLocks noGrp="1"/>
          </p:cNvGraphicFramePr>
          <p:nvPr>
            <p:ph idx="1"/>
            <p:extLst>
              <p:ext uri="{D42A27DB-BD31-4B8C-83A1-F6EECF244321}">
                <p14:modId xmlns:p14="http://schemas.microsoft.com/office/powerpoint/2010/main" val="2648174992"/>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9" name="Imagen 8">
            <a:extLst>
              <a:ext uri="{FF2B5EF4-FFF2-40B4-BE49-F238E27FC236}">
                <a16:creationId xmlns:a16="http://schemas.microsoft.com/office/drawing/2014/main" id="{5812AA2C-A608-473C-A156-C26418FE7F2D}"/>
              </a:ext>
            </a:extLst>
          </p:cNvPr>
          <p:cNvPicPr>
            <a:picLocks noChangeAspect="1"/>
          </p:cNvPicPr>
          <p:nvPr/>
        </p:nvPicPr>
        <p:blipFill>
          <a:blip r:embed="rId11"/>
          <a:stretch>
            <a:fillRect/>
          </a:stretch>
        </p:blipFill>
        <p:spPr>
          <a:xfrm>
            <a:off x="2879165" y="1860604"/>
            <a:ext cx="1113586" cy="4342986"/>
          </a:xfrm>
          <a:prstGeom prst="rect">
            <a:avLst/>
          </a:prstGeom>
        </p:spPr>
      </p:pic>
      <p:pic>
        <p:nvPicPr>
          <p:cNvPr id="11" name="Imagen 10">
            <a:extLst>
              <a:ext uri="{FF2B5EF4-FFF2-40B4-BE49-F238E27FC236}">
                <a16:creationId xmlns:a16="http://schemas.microsoft.com/office/drawing/2014/main" id="{F2E0EA7C-FF40-40D4-87A6-9068358D4909}"/>
              </a:ext>
            </a:extLst>
          </p:cNvPr>
          <p:cNvPicPr>
            <a:picLocks noChangeAspect="1"/>
          </p:cNvPicPr>
          <p:nvPr/>
        </p:nvPicPr>
        <p:blipFill>
          <a:blip r:embed="rId12"/>
          <a:stretch>
            <a:fillRect/>
          </a:stretch>
        </p:blipFill>
        <p:spPr>
          <a:xfrm>
            <a:off x="6028163" y="1860604"/>
            <a:ext cx="4350940" cy="4342985"/>
          </a:xfrm>
          <a:prstGeom prst="rect">
            <a:avLst/>
          </a:prstGeom>
        </p:spPr>
      </p:pic>
      <p:sp>
        <p:nvSpPr>
          <p:cNvPr id="12" name="CuadroTexto 11">
            <a:extLst>
              <a:ext uri="{FF2B5EF4-FFF2-40B4-BE49-F238E27FC236}">
                <a16:creationId xmlns:a16="http://schemas.microsoft.com/office/drawing/2014/main" id="{6FBE56BD-5684-4DBA-864E-B1CBB0F4A06E}"/>
              </a:ext>
            </a:extLst>
          </p:cNvPr>
          <p:cNvSpPr txBox="1"/>
          <p:nvPr/>
        </p:nvSpPr>
        <p:spPr>
          <a:xfrm>
            <a:off x="3072077" y="1476069"/>
            <a:ext cx="768404" cy="369332"/>
          </a:xfrm>
          <a:prstGeom prst="rect">
            <a:avLst/>
          </a:prstGeom>
          <a:noFill/>
        </p:spPr>
        <p:txBody>
          <a:bodyPr wrap="square" rtlCol="0">
            <a:spAutoFit/>
          </a:bodyPr>
          <a:lstStyle/>
          <a:p>
            <a:r>
              <a:rPr lang="en-US" dirty="0"/>
              <a:t>Input</a:t>
            </a:r>
          </a:p>
        </p:txBody>
      </p:sp>
      <p:sp>
        <p:nvSpPr>
          <p:cNvPr id="20" name="CuadroTexto 19">
            <a:extLst>
              <a:ext uri="{FF2B5EF4-FFF2-40B4-BE49-F238E27FC236}">
                <a16:creationId xmlns:a16="http://schemas.microsoft.com/office/drawing/2014/main" id="{50B09FFC-F642-4C08-BBD0-6C0227D68F6B}"/>
              </a:ext>
            </a:extLst>
          </p:cNvPr>
          <p:cNvSpPr txBox="1"/>
          <p:nvPr/>
        </p:nvSpPr>
        <p:spPr>
          <a:xfrm>
            <a:off x="5980706" y="1476069"/>
            <a:ext cx="1357023" cy="369332"/>
          </a:xfrm>
          <a:prstGeom prst="rect">
            <a:avLst/>
          </a:prstGeom>
          <a:noFill/>
        </p:spPr>
        <p:txBody>
          <a:bodyPr wrap="square" rtlCol="0">
            <a:spAutoFit/>
          </a:bodyPr>
          <a:lstStyle/>
          <a:p>
            <a:r>
              <a:rPr lang="en-US" dirty="0"/>
              <a:t>Blond Hair</a:t>
            </a:r>
          </a:p>
        </p:txBody>
      </p:sp>
      <p:sp>
        <p:nvSpPr>
          <p:cNvPr id="21" name="CuadroTexto 20">
            <a:extLst>
              <a:ext uri="{FF2B5EF4-FFF2-40B4-BE49-F238E27FC236}">
                <a16:creationId xmlns:a16="http://schemas.microsoft.com/office/drawing/2014/main" id="{FF23802D-65F5-4554-8C1E-9B4B11C3BD13}"/>
              </a:ext>
            </a:extLst>
          </p:cNvPr>
          <p:cNvSpPr txBox="1"/>
          <p:nvPr/>
        </p:nvSpPr>
        <p:spPr>
          <a:xfrm>
            <a:off x="7311518" y="1476069"/>
            <a:ext cx="1113586" cy="369332"/>
          </a:xfrm>
          <a:prstGeom prst="rect">
            <a:avLst/>
          </a:prstGeom>
          <a:noFill/>
        </p:spPr>
        <p:txBody>
          <a:bodyPr wrap="square" rtlCol="0">
            <a:spAutoFit/>
          </a:bodyPr>
          <a:lstStyle/>
          <a:p>
            <a:r>
              <a:rPr lang="en-US" dirty="0"/>
              <a:t>Gender</a:t>
            </a:r>
          </a:p>
        </p:txBody>
      </p:sp>
      <p:sp>
        <p:nvSpPr>
          <p:cNvPr id="22" name="CuadroTexto 21">
            <a:extLst>
              <a:ext uri="{FF2B5EF4-FFF2-40B4-BE49-F238E27FC236}">
                <a16:creationId xmlns:a16="http://schemas.microsoft.com/office/drawing/2014/main" id="{5CF0401A-5554-4468-AE46-67B0C3107E40}"/>
              </a:ext>
            </a:extLst>
          </p:cNvPr>
          <p:cNvSpPr txBox="1"/>
          <p:nvPr/>
        </p:nvSpPr>
        <p:spPr>
          <a:xfrm>
            <a:off x="8495164" y="1460330"/>
            <a:ext cx="1113586" cy="369332"/>
          </a:xfrm>
          <a:prstGeom prst="rect">
            <a:avLst/>
          </a:prstGeom>
          <a:noFill/>
        </p:spPr>
        <p:txBody>
          <a:bodyPr wrap="square" rtlCol="0">
            <a:spAutoFit/>
          </a:bodyPr>
          <a:lstStyle/>
          <a:p>
            <a:r>
              <a:rPr lang="en-US" dirty="0"/>
              <a:t>Aged</a:t>
            </a:r>
          </a:p>
        </p:txBody>
      </p:sp>
      <p:sp>
        <p:nvSpPr>
          <p:cNvPr id="23" name="CuadroTexto 22">
            <a:extLst>
              <a:ext uri="{FF2B5EF4-FFF2-40B4-BE49-F238E27FC236}">
                <a16:creationId xmlns:a16="http://schemas.microsoft.com/office/drawing/2014/main" id="{4731EEA0-DA99-482C-A7D3-C110FEDDA48C}"/>
              </a:ext>
            </a:extLst>
          </p:cNvPr>
          <p:cNvSpPr txBox="1"/>
          <p:nvPr/>
        </p:nvSpPr>
        <p:spPr>
          <a:xfrm>
            <a:off x="9331552" y="1460330"/>
            <a:ext cx="1113586" cy="369332"/>
          </a:xfrm>
          <a:prstGeom prst="rect">
            <a:avLst/>
          </a:prstGeom>
          <a:noFill/>
        </p:spPr>
        <p:txBody>
          <a:bodyPr wrap="square" rtlCol="0">
            <a:spAutoFit/>
          </a:bodyPr>
          <a:lstStyle/>
          <a:p>
            <a:r>
              <a:rPr lang="en-US" dirty="0"/>
              <a:t>Pale Skin</a:t>
            </a:r>
          </a:p>
        </p:txBody>
      </p:sp>
      <p:pic>
        <p:nvPicPr>
          <p:cNvPr id="1032" name="Picture 8">
            <a:extLst>
              <a:ext uri="{FF2B5EF4-FFF2-40B4-BE49-F238E27FC236}">
                <a16:creationId xmlns:a16="http://schemas.microsoft.com/office/drawing/2014/main" id="{A409936A-3391-48AA-8E77-855F2A9CC19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089401" y="2962412"/>
            <a:ext cx="1891305" cy="189130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CBF22336-16D7-4B77-9702-F31CF28EA6D5}"/>
              </a:ext>
            </a:extLst>
          </p:cNvPr>
          <p:cNvSpPr txBox="1"/>
          <p:nvPr/>
        </p:nvSpPr>
        <p:spPr>
          <a:xfrm>
            <a:off x="8658984" y="6203589"/>
            <a:ext cx="2161415" cy="369332"/>
          </a:xfrm>
          <a:prstGeom prst="rect">
            <a:avLst/>
          </a:prstGeom>
          <a:noFill/>
        </p:spPr>
        <p:txBody>
          <a:bodyPr wrap="square" rtlCol="0">
            <a:spAutoFit/>
          </a:bodyPr>
          <a:lstStyle/>
          <a:p>
            <a:r>
              <a:rPr lang="en-US" dirty="0"/>
              <a:t>*</a:t>
            </a:r>
            <a:r>
              <a:rPr lang="en-US" dirty="0" err="1"/>
              <a:t>StarGAN</a:t>
            </a:r>
            <a:r>
              <a:rPr lang="en-US" dirty="0"/>
              <a:t> Results [1]</a:t>
            </a:r>
          </a:p>
        </p:txBody>
      </p:sp>
      <p:pic>
        <p:nvPicPr>
          <p:cNvPr id="6" name="Audio 5">
            <a:hlinkClick r:id="" action="ppaction://media"/>
            <a:extLst>
              <a:ext uri="{FF2B5EF4-FFF2-40B4-BE49-F238E27FC236}">
                <a16:creationId xmlns:a16="http://schemas.microsoft.com/office/drawing/2014/main" id="{F89C9FD9-C076-4A45-B1A8-D081B900A7B8}"/>
              </a:ext>
            </a:extLst>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342389895"/>
      </p:ext>
    </p:extLst>
  </p:cSld>
  <p:clrMapOvr>
    <a:masterClrMapping/>
  </p:clrMapOvr>
  <mc:AlternateContent xmlns:mc="http://schemas.openxmlformats.org/markup-compatibility/2006">
    <mc:Choice xmlns:p14="http://schemas.microsoft.com/office/powerpoint/2010/main" Requires="p14">
      <p:transition spd="slow" p14:dur="2000" advTm="20195"/>
    </mc:Choice>
    <mc:Fallback>
      <p:transition spd="slow" advTm="20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10"/>
                                        </p:tgtEl>
                                      </p:cBhvr>
                                    </p:animEffect>
                                    <p:set>
                                      <p:cBhvr>
                                        <p:cTn id="11" dur="1" fill="hold">
                                          <p:stCondLst>
                                            <p:cond delay="499"/>
                                          </p:stCondLst>
                                        </p:cTn>
                                        <p:tgtEl>
                                          <p:spTgt spid="10"/>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32"/>
                                        </p:tgtEl>
                                        <p:attrNameLst>
                                          <p:attrName>style.visibility</p:attrName>
                                        </p:attrNameLst>
                                      </p:cBhvr>
                                      <p:to>
                                        <p:strVal val="visible"/>
                                      </p:to>
                                    </p:set>
                                    <p:animEffect transition="in" filter="fade">
                                      <p:cBhvr>
                                        <p:cTn id="24" dur="500"/>
                                        <p:tgtEl>
                                          <p:spTgt spid="1032"/>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6"/>
                </p:tgtEl>
              </p:cMediaNode>
            </p:audio>
          </p:childTnLst>
        </p:cTn>
      </p:par>
    </p:tnLst>
    <p:bldLst>
      <p:bldGraphic spid="10" grpId="0">
        <p:bldAsOne/>
      </p:bldGraphic>
      <p:bldP spid="12" grpId="0"/>
      <p:bldP spid="20" grpId="0"/>
      <p:bldP spid="21" grpId="0"/>
      <p:bldP spid="22" grpId="0"/>
      <p:bldP spid="23"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19E859-E671-428D-B0D2-F274D3B9293F}"/>
              </a:ext>
            </a:extLst>
          </p:cNvPr>
          <p:cNvSpPr>
            <a:spLocks noGrp="1"/>
          </p:cNvSpPr>
          <p:nvPr>
            <p:ph type="title"/>
          </p:nvPr>
        </p:nvSpPr>
        <p:spPr/>
        <p:txBody>
          <a:bodyPr/>
          <a:lstStyle/>
          <a:p>
            <a:r>
              <a:rPr lang="en-US" dirty="0"/>
              <a:t>Rendering Novel Expressions in a Continuum</a:t>
            </a:r>
          </a:p>
        </p:txBody>
      </p:sp>
      <p:pic>
        <p:nvPicPr>
          <p:cNvPr id="4" name="Marcador de contenido 3">
            <a:extLst>
              <a:ext uri="{FF2B5EF4-FFF2-40B4-BE49-F238E27FC236}">
                <a16:creationId xmlns:a16="http://schemas.microsoft.com/office/drawing/2014/main" id="{59F5C1E7-7D37-4ACC-A5D7-CF3709ACE897}"/>
              </a:ext>
            </a:extLst>
          </p:cNvPr>
          <p:cNvPicPr>
            <a:picLocks noGrp="1" noChangeAspect="1"/>
          </p:cNvPicPr>
          <p:nvPr>
            <p:ph idx="1"/>
          </p:nvPr>
        </p:nvPicPr>
        <p:blipFill rotWithShape="1">
          <a:blip r:embed="rId6"/>
          <a:srcRect l="1992" r="1" b="1807"/>
          <a:stretch/>
        </p:blipFill>
        <p:spPr>
          <a:xfrm>
            <a:off x="321242" y="2157331"/>
            <a:ext cx="1858963" cy="1847628"/>
          </a:xfrm>
          <a:prstGeom prst="rect">
            <a:avLst/>
          </a:prstGeom>
        </p:spPr>
      </p:pic>
      <p:pic>
        <p:nvPicPr>
          <p:cNvPr id="5" name="Imagen 4">
            <a:extLst>
              <a:ext uri="{FF2B5EF4-FFF2-40B4-BE49-F238E27FC236}">
                <a16:creationId xmlns:a16="http://schemas.microsoft.com/office/drawing/2014/main" id="{73290147-CDFF-4219-9C44-E3572EFCF1F6}"/>
              </a:ext>
            </a:extLst>
          </p:cNvPr>
          <p:cNvPicPr>
            <a:picLocks noChangeAspect="1"/>
          </p:cNvPicPr>
          <p:nvPr/>
        </p:nvPicPr>
        <p:blipFill rotWithShape="1">
          <a:blip r:embed="rId7"/>
          <a:srcRect l="2227" t="2064" r="1953" b="1807"/>
          <a:stretch/>
        </p:blipFill>
        <p:spPr>
          <a:xfrm>
            <a:off x="10068245" y="2157331"/>
            <a:ext cx="1726883" cy="1685066"/>
          </a:xfrm>
          <a:prstGeom prst="rect">
            <a:avLst/>
          </a:prstGeom>
        </p:spPr>
      </p:pic>
      <p:pic>
        <p:nvPicPr>
          <p:cNvPr id="6" name="Imagen 5">
            <a:extLst>
              <a:ext uri="{FF2B5EF4-FFF2-40B4-BE49-F238E27FC236}">
                <a16:creationId xmlns:a16="http://schemas.microsoft.com/office/drawing/2014/main" id="{A6A16C9E-E160-4075-ACF5-EFDFE884A3F9}"/>
              </a:ext>
            </a:extLst>
          </p:cNvPr>
          <p:cNvPicPr>
            <a:picLocks noChangeAspect="1"/>
          </p:cNvPicPr>
          <p:nvPr/>
        </p:nvPicPr>
        <p:blipFill>
          <a:blip r:embed="rId8"/>
          <a:stretch>
            <a:fillRect/>
          </a:stretch>
        </p:blipFill>
        <p:spPr>
          <a:xfrm>
            <a:off x="1870397" y="3149246"/>
            <a:ext cx="1828485" cy="1771121"/>
          </a:xfrm>
          <a:prstGeom prst="rect">
            <a:avLst/>
          </a:prstGeom>
        </p:spPr>
      </p:pic>
      <p:pic>
        <p:nvPicPr>
          <p:cNvPr id="7" name="Imagen 6">
            <a:extLst>
              <a:ext uri="{FF2B5EF4-FFF2-40B4-BE49-F238E27FC236}">
                <a16:creationId xmlns:a16="http://schemas.microsoft.com/office/drawing/2014/main" id="{98316338-A137-4F95-BFE4-B6D609F809CC}"/>
              </a:ext>
            </a:extLst>
          </p:cNvPr>
          <p:cNvPicPr>
            <a:picLocks noChangeAspect="1"/>
          </p:cNvPicPr>
          <p:nvPr/>
        </p:nvPicPr>
        <p:blipFill>
          <a:blip r:embed="rId9"/>
          <a:stretch>
            <a:fillRect/>
          </a:stretch>
        </p:blipFill>
        <p:spPr>
          <a:xfrm>
            <a:off x="8411204" y="3128018"/>
            <a:ext cx="1828485" cy="1792349"/>
          </a:xfrm>
          <a:prstGeom prst="rect">
            <a:avLst/>
          </a:prstGeom>
        </p:spPr>
      </p:pic>
      <p:pic>
        <p:nvPicPr>
          <p:cNvPr id="8" name="Imagen 7">
            <a:extLst>
              <a:ext uri="{FF2B5EF4-FFF2-40B4-BE49-F238E27FC236}">
                <a16:creationId xmlns:a16="http://schemas.microsoft.com/office/drawing/2014/main" id="{1273E667-3207-4EC4-B1D5-7F61F63368EB}"/>
              </a:ext>
            </a:extLst>
          </p:cNvPr>
          <p:cNvPicPr>
            <a:picLocks noChangeAspect="1"/>
          </p:cNvPicPr>
          <p:nvPr/>
        </p:nvPicPr>
        <p:blipFill>
          <a:blip r:embed="rId10"/>
          <a:stretch>
            <a:fillRect/>
          </a:stretch>
        </p:blipFill>
        <p:spPr>
          <a:xfrm>
            <a:off x="3419552" y="3913178"/>
            <a:ext cx="1828485" cy="1821142"/>
          </a:xfrm>
          <a:prstGeom prst="rect">
            <a:avLst/>
          </a:prstGeom>
        </p:spPr>
      </p:pic>
      <p:pic>
        <p:nvPicPr>
          <p:cNvPr id="9" name="Imagen 8">
            <a:extLst>
              <a:ext uri="{FF2B5EF4-FFF2-40B4-BE49-F238E27FC236}">
                <a16:creationId xmlns:a16="http://schemas.microsoft.com/office/drawing/2014/main" id="{19BDFD3B-A84F-4319-919F-4426B0F98DB5}"/>
              </a:ext>
            </a:extLst>
          </p:cNvPr>
          <p:cNvPicPr>
            <a:picLocks noChangeAspect="1"/>
          </p:cNvPicPr>
          <p:nvPr/>
        </p:nvPicPr>
        <p:blipFill>
          <a:blip r:embed="rId11"/>
          <a:stretch>
            <a:fillRect/>
          </a:stretch>
        </p:blipFill>
        <p:spPr>
          <a:xfrm>
            <a:off x="6797192" y="3913178"/>
            <a:ext cx="1828485" cy="1770667"/>
          </a:xfrm>
          <a:prstGeom prst="rect">
            <a:avLst/>
          </a:prstGeom>
        </p:spPr>
      </p:pic>
      <p:pic>
        <p:nvPicPr>
          <p:cNvPr id="10" name="Imagen 9">
            <a:extLst>
              <a:ext uri="{FF2B5EF4-FFF2-40B4-BE49-F238E27FC236}">
                <a16:creationId xmlns:a16="http://schemas.microsoft.com/office/drawing/2014/main" id="{406D2B90-E7A6-495D-89D9-60EAB8BE7B37}"/>
              </a:ext>
            </a:extLst>
          </p:cNvPr>
          <p:cNvPicPr>
            <a:picLocks noChangeAspect="1"/>
          </p:cNvPicPr>
          <p:nvPr/>
        </p:nvPicPr>
        <p:blipFill>
          <a:blip r:embed="rId12"/>
          <a:stretch>
            <a:fillRect/>
          </a:stretch>
        </p:blipFill>
        <p:spPr>
          <a:xfrm>
            <a:off x="5181757" y="4714980"/>
            <a:ext cx="1828485" cy="1777895"/>
          </a:xfrm>
          <a:prstGeom prst="rect">
            <a:avLst/>
          </a:prstGeom>
        </p:spPr>
      </p:pic>
      <p:sp>
        <p:nvSpPr>
          <p:cNvPr id="11" name="Subtítulo 2">
            <a:extLst>
              <a:ext uri="{FF2B5EF4-FFF2-40B4-BE49-F238E27FC236}">
                <a16:creationId xmlns:a16="http://schemas.microsoft.com/office/drawing/2014/main" id="{214C1BF2-10D2-486D-A8ED-B9AB1CA986EC}"/>
              </a:ext>
            </a:extLst>
          </p:cNvPr>
          <p:cNvSpPr txBox="1">
            <a:spLocks/>
          </p:cNvSpPr>
          <p:nvPr/>
        </p:nvSpPr>
        <p:spPr>
          <a:xfrm>
            <a:off x="826243" y="1695518"/>
            <a:ext cx="848959" cy="482966"/>
          </a:xfrm>
          <a:prstGeom prst="rect">
            <a:avLst/>
          </a:prstGeom>
        </p:spPr>
        <p:txBody>
          <a:bodyPr vert="horz" lIns="91440" tIns="45720" rIns="91440" bIns="45720" rtlCol="0" anchor="ct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dirty="0"/>
              <a:t>Input</a:t>
            </a:r>
          </a:p>
        </p:txBody>
      </p:sp>
      <p:sp>
        <p:nvSpPr>
          <p:cNvPr id="12" name="Subtítulo 2">
            <a:extLst>
              <a:ext uri="{FF2B5EF4-FFF2-40B4-BE49-F238E27FC236}">
                <a16:creationId xmlns:a16="http://schemas.microsoft.com/office/drawing/2014/main" id="{4F5064FE-A208-42F0-A284-D7F0468CE81D}"/>
              </a:ext>
            </a:extLst>
          </p:cNvPr>
          <p:cNvSpPr txBox="1">
            <a:spLocks/>
          </p:cNvSpPr>
          <p:nvPr/>
        </p:nvSpPr>
        <p:spPr>
          <a:xfrm>
            <a:off x="10516798" y="1695518"/>
            <a:ext cx="848959" cy="48296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s-ES" dirty="0"/>
          </a:p>
        </p:txBody>
      </p:sp>
      <p:sp>
        <p:nvSpPr>
          <p:cNvPr id="13" name="Subtítulo 2">
            <a:extLst>
              <a:ext uri="{FF2B5EF4-FFF2-40B4-BE49-F238E27FC236}">
                <a16:creationId xmlns:a16="http://schemas.microsoft.com/office/drawing/2014/main" id="{3ED3FDE4-ECAC-4531-8E82-A58EA6C29D88}"/>
              </a:ext>
            </a:extLst>
          </p:cNvPr>
          <p:cNvSpPr txBox="1">
            <a:spLocks/>
          </p:cNvSpPr>
          <p:nvPr/>
        </p:nvSpPr>
        <p:spPr>
          <a:xfrm>
            <a:off x="10403840" y="1758278"/>
            <a:ext cx="1197281" cy="402285"/>
          </a:xfrm>
          <a:prstGeom prst="rect">
            <a:avLst/>
          </a:prstGeom>
        </p:spPr>
        <p:txBody>
          <a:bodyPr vert="horz" lIns="91440" tIns="45720" rIns="91440" bIns="45720" rtlCol="0" anchor="ct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endParaRPr lang="es-ES" dirty="0"/>
          </a:p>
        </p:txBody>
      </p:sp>
      <p:sp>
        <p:nvSpPr>
          <p:cNvPr id="14" name="Subtítulo 2">
            <a:extLst>
              <a:ext uri="{FF2B5EF4-FFF2-40B4-BE49-F238E27FC236}">
                <a16:creationId xmlns:a16="http://schemas.microsoft.com/office/drawing/2014/main" id="{D030AE0E-1C19-4296-A52B-7CCADCDBD23E}"/>
              </a:ext>
            </a:extLst>
          </p:cNvPr>
          <p:cNvSpPr txBox="1">
            <a:spLocks/>
          </p:cNvSpPr>
          <p:nvPr/>
        </p:nvSpPr>
        <p:spPr>
          <a:xfrm>
            <a:off x="2228978" y="2781614"/>
            <a:ext cx="1385329" cy="402285"/>
          </a:xfrm>
          <a:prstGeom prst="rect">
            <a:avLst/>
          </a:prstGeom>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r>
              <a:rPr lang="es-ES" sz="2600" dirty="0"/>
              <a:t> .12</a:t>
            </a:r>
            <a:endParaRPr lang="es-ES" dirty="0"/>
          </a:p>
        </p:txBody>
      </p:sp>
      <p:sp>
        <p:nvSpPr>
          <p:cNvPr id="15" name="Subtítulo 2">
            <a:extLst>
              <a:ext uri="{FF2B5EF4-FFF2-40B4-BE49-F238E27FC236}">
                <a16:creationId xmlns:a16="http://schemas.microsoft.com/office/drawing/2014/main" id="{7C767F0E-5DA5-446E-82D6-6980734269E8}"/>
              </a:ext>
            </a:extLst>
          </p:cNvPr>
          <p:cNvSpPr txBox="1">
            <a:spLocks/>
          </p:cNvSpPr>
          <p:nvPr/>
        </p:nvSpPr>
        <p:spPr>
          <a:xfrm>
            <a:off x="3780795" y="3510893"/>
            <a:ext cx="1385329" cy="402285"/>
          </a:xfrm>
          <a:prstGeom prst="rect">
            <a:avLst/>
          </a:prstGeom>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r>
              <a:rPr lang="es-ES" sz="2600" dirty="0"/>
              <a:t> .25</a:t>
            </a:r>
            <a:endParaRPr lang="es-ES" dirty="0"/>
          </a:p>
        </p:txBody>
      </p:sp>
      <p:sp>
        <p:nvSpPr>
          <p:cNvPr id="16" name="Subtítulo 2">
            <a:extLst>
              <a:ext uri="{FF2B5EF4-FFF2-40B4-BE49-F238E27FC236}">
                <a16:creationId xmlns:a16="http://schemas.microsoft.com/office/drawing/2014/main" id="{BEE70CF7-987B-4EB8-978E-DEECF99B45F4}"/>
              </a:ext>
            </a:extLst>
          </p:cNvPr>
          <p:cNvSpPr txBox="1">
            <a:spLocks/>
          </p:cNvSpPr>
          <p:nvPr/>
        </p:nvSpPr>
        <p:spPr>
          <a:xfrm>
            <a:off x="8632781" y="2742582"/>
            <a:ext cx="1385329" cy="402285"/>
          </a:xfrm>
          <a:prstGeom prst="rect">
            <a:avLst/>
          </a:prstGeom>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r>
              <a:rPr lang="es-ES" sz="2600" dirty="0"/>
              <a:t> .87</a:t>
            </a:r>
            <a:endParaRPr lang="es-ES" dirty="0"/>
          </a:p>
        </p:txBody>
      </p:sp>
      <p:sp>
        <p:nvSpPr>
          <p:cNvPr id="17" name="Subtítulo 2">
            <a:extLst>
              <a:ext uri="{FF2B5EF4-FFF2-40B4-BE49-F238E27FC236}">
                <a16:creationId xmlns:a16="http://schemas.microsoft.com/office/drawing/2014/main" id="{A09D8052-6487-4F24-AE9F-17A8D9A05DBE}"/>
              </a:ext>
            </a:extLst>
          </p:cNvPr>
          <p:cNvSpPr txBox="1">
            <a:spLocks/>
          </p:cNvSpPr>
          <p:nvPr/>
        </p:nvSpPr>
        <p:spPr>
          <a:xfrm>
            <a:off x="7010242" y="3487385"/>
            <a:ext cx="1385329" cy="402285"/>
          </a:xfrm>
          <a:prstGeom prst="rect">
            <a:avLst/>
          </a:prstGeom>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r>
              <a:rPr lang="es-ES" sz="2600" dirty="0"/>
              <a:t> .75</a:t>
            </a:r>
            <a:endParaRPr lang="es-ES" dirty="0"/>
          </a:p>
        </p:txBody>
      </p:sp>
      <p:sp>
        <p:nvSpPr>
          <p:cNvPr id="18" name="Subtítulo 2">
            <a:extLst>
              <a:ext uri="{FF2B5EF4-FFF2-40B4-BE49-F238E27FC236}">
                <a16:creationId xmlns:a16="http://schemas.microsoft.com/office/drawing/2014/main" id="{3A366C1A-14D7-4963-883D-D414EC3B2F13}"/>
              </a:ext>
            </a:extLst>
          </p:cNvPr>
          <p:cNvSpPr txBox="1">
            <a:spLocks/>
          </p:cNvSpPr>
          <p:nvPr/>
        </p:nvSpPr>
        <p:spPr>
          <a:xfrm>
            <a:off x="5493776" y="4312695"/>
            <a:ext cx="1385329" cy="402285"/>
          </a:xfrm>
          <a:prstGeom prst="rect">
            <a:avLst/>
          </a:prstGeom>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600" dirty="0" err="1"/>
              <a:t>Smiling</a:t>
            </a:r>
            <a:r>
              <a:rPr lang="es-ES" sz="2600" dirty="0"/>
              <a:t> .50</a:t>
            </a:r>
            <a:endParaRPr lang="es-ES" dirty="0"/>
          </a:p>
        </p:txBody>
      </p:sp>
      <p:cxnSp>
        <p:nvCxnSpPr>
          <p:cNvPr id="20" name="Conector recto de flecha 19">
            <a:extLst>
              <a:ext uri="{FF2B5EF4-FFF2-40B4-BE49-F238E27FC236}">
                <a16:creationId xmlns:a16="http://schemas.microsoft.com/office/drawing/2014/main" id="{985F1A2E-80D1-4D4C-8A82-1FAF0BF4E880}"/>
              </a:ext>
            </a:extLst>
          </p:cNvPr>
          <p:cNvCxnSpPr>
            <a:cxnSpLocks/>
          </p:cNvCxnSpPr>
          <p:nvPr/>
        </p:nvCxnSpPr>
        <p:spPr>
          <a:xfrm flipV="1">
            <a:off x="2534919" y="2661374"/>
            <a:ext cx="7122160" cy="1"/>
          </a:xfrm>
          <a:prstGeom prst="straightConnector1">
            <a:avLst/>
          </a:prstGeom>
          <a:ln w="76200">
            <a:solidFill>
              <a:srgbClr val="327E3C"/>
            </a:solidFill>
            <a:tailEnd type="triangle"/>
          </a:ln>
        </p:spPr>
        <p:style>
          <a:lnRef idx="2">
            <a:schemeClr val="accent1"/>
          </a:lnRef>
          <a:fillRef idx="0">
            <a:schemeClr val="accent1"/>
          </a:fillRef>
          <a:effectRef idx="1">
            <a:schemeClr val="accent1"/>
          </a:effectRef>
          <a:fontRef idx="minor">
            <a:schemeClr val="tx1"/>
          </a:fontRef>
        </p:style>
      </p:cxnSp>
      <p:sp>
        <p:nvSpPr>
          <p:cNvPr id="23" name="Subtítulo 2">
            <a:extLst>
              <a:ext uri="{FF2B5EF4-FFF2-40B4-BE49-F238E27FC236}">
                <a16:creationId xmlns:a16="http://schemas.microsoft.com/office/drawing/2014/main" id="{01D62064-006A-4732-92C8-314AE2913B3F}"/>
              </a:ext>
            </a:extLst>
          </p:cNvPr>
          <p:cNvSpPr txBox="1">
            <a:spLocks/>
          </p:cNvSpPr>
          <p:nvPr/>
        </p:nvSpPr>
        <p:spPr>
          <a:xfrm>
            <a:off x="5117505" y="2157331"/>
            <a:ext cx="1956987" cy="469575"/>
          </a:xfrm>
          <a:prstGeom prst="rect">
            <a:avLst/>
          </a:prstGeom>
        </p:spPr>
        <p:txBody>
          <a:bodyPr vert="horz" lIns="91440" tIns="45720" rIns="91440" bIns="45720" rtlCol="0" anchor="ct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Discrete</a:t>
            </a:r>
            <a:r>
              <a:rPr lang="es-ES" dirty="0"/>
              <a:t> Output</a:t>
            </a:r>
          </a:p>
        </p:txBody>
      </p:sp>
      <p:pic>
        <p:nvPicPr>
          <p:cNvPr id="26" name="Audio 25">
            <a:hlinkClick r:id="" action="ppaction://media"/>
            <a:extLst>
              <a:ext uri="{FF2B5EF4-FFF2-40B4-BE49-F238E27FC236}">
                <a16:creationId xmlns:a16="http://schemas.microsoft.com/office/drawing/2014/main" id="{9EB483FD-FA4A-41D8-A20F-D2FE155BDC64}"/>
              </a:ext>
            </a:extLst>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135381762"/>
      </p:ext>
    </p:extLst>
  </p:cSld>
  <p:clrMapOvr>
    <a:masterClrMapping/>
  </p:clrMapOvr>
  <mc:AlternateContent xmlns:mc="http://schemas.openxmlformats.org/markup-compatibility/2006">
    <mc:Choice xmlns:p14="http://schemas.microsoft.com/office/powerpoint/2010/main" Requires="p14">
      <p:transition spd="slow" p14:dur="2000" advTm="20341"/>
    </mc:Choice>
    <mc:Fallback>
      <p:transition spd="slow" advTm="20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nodeType="withEffect">
                                  <p:stCondLst>
                                    <p:cond delay="2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2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3"/>
                                        </p:tgtEl>
                                      </p:cBhvr>
                                    </p:animEffect>
                                    <p:set>
                                      <p:cBhvr>
                                        <p:cTn id="33" dur="1" fill="hold">
                                          <p:stCondLst>
                                            <p:cond delay="499"/>
                                          </p:stCondLst>
                                        </p:cTn>
                                        <p:tgtEl>
                                          <p:spTgt spid="23"/>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20"/>
                                        </p:tgtEl>
                                      </p:cBhvr>
                                    </p:animEffect>
                                    <p:set>
                                      <p:cBhvr>
                                        <p:cTn id="36" dur="1" fill="hold">
                                          <p:stCondLst>
                                            <p:cond delay="499"/>
                                          </p:stCondLst>
                                        </p:cTn>
                                        <p:tgtEl>
                                          <p:spTgt spid="20"/>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500"/>
                                        <p:tgtEl>
                                          <p:spTgt spid="1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fade">
                                      <p:cBhvr>
                                        <p:cTn id="73" dur="500"/>
                                        <p:tgtEl>
                                          <p:spTgt spid="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7" fill="hold" display="0">
                  <p:stCondLst>
                    <p:cond delay="indefinite"/>
                  </p:stCondLst>
                  <p:endCondLst>
                    <p:cond evt="onStopAudio" delay="0">
                      <p:tgtEl>
                        <p:sldTgt/>
                      </p:tgtEl>
                    </p:cond>
                  </p:endCondLst>
                </p:cTn>
                <p:tgtEl>
                  <p:spTgt spid="26"/>
                </p:tgtEl>
              </p:cMediaNode>
            </p:audio>
          </p:childTnLst>
        </p:cTn>
      </p:par>
    </p:tnLst>
    <p:bldLst>
      <p:bldP spid="11" grpId="0"/>
      <p:bldP spid="13" grpId="0"/>
      <p:bldP spid="14" grpId="0"/>
      <p:bldP spid="15" grpId="0"/>
      <p:bldP spid="16" grpId="0"/>
      <p:bldP spid="17" grpId="0"/>
      <p:bldP spid="18" grpId="0"/>
      <p:bldP spid="23" grpId="0"/>
      <p:bldP spid="23"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D01DAB4F-F556-4E14-9F4A-75E0DFD92E55}"/>
              </a:ext>
            </a:extLst>
          </p:cNvPr>
          <p:cNvSpPr>
            <a:spLocks noGrp="1"/>
          </p:cNvSpPr>
          <p:nvPr>
            <p:ph type="title"/>
          </p:nvPr>
        </p:nvSpPr>
        <p:spPr>
          <a:xfrm>
            <a:off x="1812897" y="518649"/>
            <a:ext cx="9882278" cy="1067634"/>
          </a:xfrm>
        </p:spPr>
        <p:txBody>
          <a:bodyPr anchor="ctr">
            <a:normAutofit/>
          </a:bodyPr>
          <a:lstStyle/>
          <a:p>
            <a:r>
              <a:rPr lang="en-US" dirty="0"/>
              <a:t>Methodology</a:t>
            </a:r>
          </a:p>
        </p:txBody>
      </p:sp>
      <p:grpSp>
        <p:nvGrpSpPr>
          <p:cNvPr id="21" name="Group 20">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22"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aphicFrame>
        <p:nvGraphicFramePr>
          <p:cNvPr id="5" name="Marcador de contenido 2">
            <a:extLst>
              <a:ext uri="{FF2B5EF4-FFF2-40B4-BE49-F238E27FC236}">
                <a16:creationId xmlns:a16="http://schemas.microsoft.com/office/drawing/2014/main" id="{0B72934F-332A-4064-9B31-2CEE087DF7CC}"/>
              </a:ext>
            </a:extLst>
          </p:cNvPr>
          <p:cNvGraphicFramePr>
            <a:graphicFrameLocks noGrp="1"/>
          </p:cNvGraphicFramePr>
          <p:nvPr>
            <p:ph idx="1"/>
            <p:extLst>
              <p:ext uri="{D42A27DB-BD31-4B8C-83A1-F6EECF244321}">
                <p14:modId xmlns:p14="http://schemas.microsoft.com/office/powerpoint/2010/main" val="3043081972"/>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Audio 6">
            <a:hlinkClick r:id="" action="ppaction://media"/>
            <a:extLst>
              <a:ext uri="{FF2B5EF4-FFF2-40B4-BE49-F238E27FC236}">
                <a16:creationId xmlns:a16="http://schemas.microsoft.com/office/drawing/2014/main" id="{F915AEFC-4E34-478D-9412-D488D3E74FB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65019388"/>
      </p:ext>
    </p:extLst>
  </p:cSld>
  <p:clrMapOvr>
    <a:masterClrMapping/>
  </p:clrMapOvr>
  <mc:AlternateContent xmlns:mc="http://schemas.openxmlformats.org/markup-compatibility/2006">
    <mc:Choice xmlns:p14="http://schemas.microsoft.com/office/powerpoint/2010/main" Requires="p14">
      <p:transition spd="slow" p14:dur="2000" advTm="12427"/>
    </mc:Choice>
    <mc:Fallback>
      <p:transition spd="slow" advTm="12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D518EE-647D-41FA-9C6F-B56378976D63}"/>
              </a:ext>
            </a:extLst>
          </p:cNvPr>
          <p:cNvSpPr>
            <a:spLocks noGrp="1"/>
          </p:cNvSpPr>
          <p:nvPr>
            <p:ph type="title"/>
          </p:nvPr>
        </p:nvSpPr>
        <p:spPr>
          <a:xfrm>
            <a:off x="258948" y="211129"/>
            <a:ext cx="5097132" cy="1715640"/>
          </a:xfrm>
        </p:spPr>
        <p:txBody>
          <a:bodyPr>
            <a:normAutofit fontScale="90000"/>
          </a:bodyPr>
          <a:lstStyle/>
          <a:p>
            <a:r>
              <a:rPr lang="en-US" dirty="0"/>
              <a:t>Conditioning Scheme Based on Action Units</a:t>
            </a:r>
          </a:p>
        </p:txBody>
      </p:sp>
      <p:graphicFrame>
        <p:nvGraphicFramePr>
          <p:cNvPr id="5" name="Marcador de contenido 2">
            <a:extLst>
              <a:ext uri="{FF2B5EF4-FFF2-40B4-BE49-F238E27FC236}">
                <a16:creationId xmlns:a16="http://schemas.microsoft.com/office/drawing/2014/main" id="{168A3195-19AB-440A-ACD7-C6C67E3851A9}"/>
              </a:ext>
            </a:extLst>
          </p:cNvPr>
          <p:cNvGraphicFramePr>
            <a:graphicFrameLocks noGrp="1"/>
          </p:cNvGraphicFramePr>
          <p:nvPr>
            <p:ph idx="1"/>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pSp>
        <p:nvGrpSpPr>
          <p:cNvPr id="46" name="Grupo 45">
            <a:extLst>
              <a:ext uri="{FF2B5EF4-FFF2-40B4-BE49-F238E27FC236}">
                <a16:creationId xmlns:a16="http://schemas.microsoft.com/office/drawing/2014/main" id="{EEFCDE43-7ABC-4ACB-8423-8FF3BA04B74A}"/>
              </a:ext>
            </a:extLst>
          </p:cNvPr>
          <p:cNvGrpSpPr/>
          <p:nvPr/>
        </p:nvGrpSpPr>
        <p:grpSpPr>
          <a:xfrm>
            <a:off x="7588645" y="2589417"/>
            <a:ext cx="1272766" cy="1272766"/>
            <a:chOff x="7665493" y="1539285"/>
            <a:chExt cx="1272766" cy="1272766"/>
          </a:xfrm>
        </p:grpSpPr>
        <p:sp>
          <p:nvSpPr>
            <p:cNvPr id="47" name="Flecha: hacia abajo 46">
              <a:extLst>
                <a:ext uri="{FF2B5EF4-FFF2-40B4-BE49-F238E27FC236}">
                  <a16:creationId xmlns:a16="http://schemas.microsoft.com/office/drawing/2014/main" id="{9414F4DC-1548-4286-B0AB-0F2125C26E62}"/>
                </a:ext>
              </a:extLst>
            </p:cNvPr>
            <p:cNvSpPr/>
            <p:nvPr/>
          </p:nvSpPr>
          <p:spPr>
            <a:xfrm>
              <a:off x="7665493" y="1539285"/>
              <a:ext cx="1272766" cy="1272766"/>
            </a:xfrm>
            <a:prstGeom prst="downArrow">
              <a:avLst>
                <a:gd name="adj1" fmla="val 55000"/>
                <a:gd name="adj2" fmla="val 45000"/>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48" name="Flecha: hacia abajo 4">
              <a:extLst>
                <a:ext uri="{FF2B5EF4-FFF2-40B4-BE49-F238E27FC236}">
                  <a16:creationId xmlns:a16="http://schemas.microsoft.com/office/drawing/2014/main" id="{BE0285D8-17B3-47BF-BDA0-023B63E89D84}"/>
                </a:ext>
              </a:extLst>
            </p:cNvPr>
            <p:cNvSpPr txBox="1"/>
            <p:nvPr/>
          </p:nvSpPr>
          <p:spPr>
            <a:xfrm>
              <a:off x="7951865" y="1539285"/>
              <a:ext cx="700022" cy="95775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p:txBody>
        </p:sp>
      </p:grpSp>
      <p:pic>
        <p:nvPicPr>
          <p:cNvPr id="6" name="Picture 8" descr="Facial Action Coding System #facs #face #emotion #expressi… | Flickr">
            <a:extLst>
              <a:ext uri="{FF2B5EF4-FFF2-40B4-BE49-F238E27FC236}">
                <a16:creationId xmlns:a16="http://schemas.microsoft.com/office/drawing/2014/main" id="{073FCF6B-75E2-4A6E-9F68-6553AB82C90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28809" y="1844856"/>
            <a:ext cx="4564399" cy="456439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56F6BC4D-511A-4345-B356-B372612628E6}"/>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396" t="25606" r="86494" b="56621"/>
          <a:stretch/>
        </p:blipFill>
        <p:spPr bwMode="auto">
          <a:xfrm>
            <a:off x="6678332" y="2129874"/>
            <a:ext cx="2203744" cy="296832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a:extLst>
              <a:ext uri="{FF2B5EF4-FFF2-40B4-BE49-F238E27FC236}">
                <a16:creationId xmlns:a16="http://schemas.microsoft.com/office/drawing/2014/main" id="{B956B72E-6E0D-4B07-A809-595BE3ABB69C}"/>
              </a:ext>
            </a:extLst>
          </p:cNvPr>
          <p:cNvPicPr>
            <a:picLocks noChangeAspect="1"/>
          </p:cNvPicPr>
          <p:nvPr/>
        </p:nvPicPr>
        <p:blipFill>
          <a:blip r:embed="rId13"/>
          <a:stretch>
            <a:fillRect/>
          </a:stretch>
        </p:blipFill>
        <p:spPr>
          <a:xfrm>
            <a:off x="9099465" y="1781666"/>
            <a:ext cx="2822185" cy="3531013"/>
          </a:xfrm>
          <a:prstGeom prst="rect">
            <a:avLst/>
          </a:prstGeom>
        </p:spPr>
      </p:pic>
      <p:grpSp>
        <p:nvGrpSpPr>
          <p:cNvPr id="10" name="Grupo 9">
            <a:extLst>
              <a:ext uri="{FF2B5EF4-FFF2-40B4-BE49-F238E27FC236}">
                <a16:creationId xmlns:a16="http://schemas.microsoft.com/office/drawing/2014/main" id="{20304B3C-E90D-45E0-92A9-D3D7CE5B8F70}"/>
              </a:ext>
            </a:extLst>
          </p:cNvPr>
          <p:cNvGrpSpPr/>
          <p:nvPr/>
        </p:nvGrpSpPr>
        <p:grpSpPr>
          <a:xfrm rot="16200000">
            <a:off x="5494604" y="3345532"/>
            <a:ext cx="924328" cy="1091264"/>
            <a:chOff x="7665493" y="1539285"/>
            <a:chExt cx="1272766" cy="1272766"/>
          </a:xfrm>
        </p:grpSpPr>
        <p:sp>
          <p:nvSpPr>
            <p:cNvPr id="11" name="Flecha: hacia abajo 10">
              <a:extLst>
                <a:ext uri="{FF2B5EF4-FFF2-40B4-BE49-F238E27FC236}">
                  <a16:creationId xmlns:a16="http://schemas.microsoft.com/office/drawing/2014/main" id="{4DDA36C8-4D3C-4BF3-A89A-917B5110A6DB}"/>
                </a:ext>
              </a:extLst>
            </p:cNvPr>
            <p:cNvSpPr/>
            <p:nvPr/>
          </p:nvSpPr>
          <p:spPr>
            <a:xfrm>
              <a:off x="7665493" y="1539285"/>
              <a:ext cx="1272766" cy="1272766"/>
            </a:xfrm>
            <a:prstGeom prst="downArrow">
              <a:avLst>
                <a:gd name="adj1" fmla="val 55000"/>
                <a:gd name="adj2" fmla="val 45000"/>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12" name="Flecha: hacia abajo 4">
              <a:extLst>
                <a:ext uri="{FF2B5EF4-FFF2-40B4-BE49-F238E27FC236}">
                  <a16:creationId xmlns:a16="http://schemas.microsoft.com/office/drawing/2014/main" id="{D0829A7B-DF95-4AF7-B5D9-864584517225}"/>
                </a:ext>
              </a:extLst>
            </p:cNvPr>
            <p:cNvSpPr txBox="1"/>
            <p:nvPr/>
          </p:nvSpPr>
          <p:spPr>
            <a:xfrm>
              <a:off x="7951865" y="1539285"/>
              <a:ext cx="700022" cy="95775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p:txBody>
        </p:sp>
      </p:grpSp>
      <p:sp>
        <p:nvSpPr>
          <p:cNvPr id="13" name="CuadroTexto 12">
            <a:extLst>
              <a:ext uri="{FF2B5EF4-FFF2-40B4-BE49-F238E27FC236}">
                <a16:creationId xmlns:a16="http://schemas.microsoft.com/office/drawing/2014/main" id="{2D9AE866-9728-4BB5-AA6B-6F1BC7A83686}"/>
              </a:ext>
            </a:extLst>
          </p:cNvPr>
          <p:cNvSpPr txBox="1"/>
          <p:nvPr/>
        </p:nvSpPr>
        <p:spPr>
          <a:xfrm>
            <a:off x="2343116" y="6409255"/>
            <a:ext cx="3316004" cy="369332"/>
          </a:xfrm>
          <a:prstGeom prst="rect">
            <a:avLst/>
          </a:prstGeom>
          <a:noFill/>
        </p:spPr>
        <p:txBody>
          <a:bodyPr wrap="square" rtlCol="0">
            <a:spAutoFit/>
          </a:bodyPr>
          <a:lstStyle/>
          <a:p>
            <a:r>
              <a:rPr lang="en-US" dirty="0"/>
              <a:t>*Facial Action Coding System [2]</a:t>
            </a:r>
          </a:p>
        </p:txBody>
      </p:sp>
      <p:sp>
        <p:nvSpPr>
          <p:cNvPr id="14" name="CuadroTexto 13">
            <a:extLst>
              <a:ext uri="{FF2B5EF4-FFF2-40B4-BE49-F238E27FC236}">
                <a16:creationId xmlns:a16="http://schemas.microsoft.com/office/drawing/2014/main" id="{27D6AA26-C418-4F96-BBCC-E64A195BFF37}"/>
              </a:ext>
            </a:extLst>
          </p:cNvPr>
          <p:cNvSpPr txBox="1"/>
          <p:nvPr/>
        </p:nvSpPr>
        <p:spPr>
          <a:xfrm>
            <a:off x="8646161" y="5270101"/>
            <a:ext cx="2973834" cy="369332"/>
          </a:xfrm>
          <a:prstGeom prst="rect">
            <a:avLst/>
          </a:prstGeom>
          <a:noFill/>
        </p:spPr>
        <p:txBody>
          <a:bodyPr wrap="square" rtlCol="0">
            <a:spAutoFit/>
          </a:bodyPr>
          <a:lstStyle/>
          <a:p>
            <a:r>
              <a:rPr lang="en-US" dirty="0"/>
              <a:t>*Auto Annotation Systems [3]</a:t>
            </a:r>
          </a:p>
        </p:txBody>
      </p:sp>
      <mc:AlternateContent xmlns:mc="http://schemas.openxmlformats.org/markup-compatibility/2006" xmlns:a14="http://schemas.microsoft.com/office/drawing/2010/main">
        <mc:Choice Requires="a14">
          <p:sp>
            <p:nvSpPr>
              <p:cNvPr id="15" name="CuadroTexto 14">
                <a:extLst>
                  <a:ext uri="{FF2B5EF4-FFF2-40B4-BE49-F238E27FC236}">
                    <a16:creationId xmlns:a16="http://schemas.microsoft.com/office/drawing/2014/main" id="{B7192917-CB65-4AD1-94A8-057B28AF2BD5}"/>
                  </a:ext>
                </a:extLst>
              </p:cNvPr>
              <p:cNvSpPr txBox="1"/>
              <p:nvPr/>
            </p:nvSpPr>
            <p:spPr>
              <a:xfrm>
                <a:off x="9362337" y="1557437"/>
                <a:ext cx="2973834" cy="369332"/>
              </a:xfrm>
              <a:prstGeom prst="rect">
                <a:avLst/>
              </a:prstGeom>
              <a:noFill/>
            </p:spPr>
            <p:txBody>
              <a:bodyPr wrap="square" rtlCol="0">
                <a:spAutoFit/>
              </a:bodyPr>
              <a:lstStyle/>
              <a:p>
                <a14:m>
                  <m:oMath xmlns:m="http://schemas.openxmlformats.org/officeDocument/2006/math">
                    <m:sSub>
                      <m:sSubPr>
                        <m:ctrlPr>
                          <a:rPr lang="en-US" i="1" smtClean="0">
                            <a:latin typeface="Cambria Math" panose="02040503050406030204" pitchFamily="18" charset="0"/>
                          </a:rPr>
                        </m:ctrlPr>
                      </m:sSubPr>
                      <m:e>
                        <m:r>
                          <a:rPr lang="es-ES" b="0" i="1" smtClean="0">
                            <a:latin typeface="Cambria Math" panose="02040503050406030204" pitchFamily="18" charset="0"/>
                          </a:rPr>
                          <m:t>𝑌</m:t>
                        </m:r>
                      </m:e>
                      <m:sub>
                        <m:r>
                          <a:rPr lang="es-ES" b="0" i="1" smtClean="0">
                            <a:latin typeface="Cambria Math" panose="02040503050406030204" pitchFamily="18" charset="0"/>
                          </a:rPr>
                          <m:t>𝑟</m:t>
                        </m:r>
                      </m:sub>
                    </m:sSub>
                  </m:oMath>
                </a14:m>
                <a:r>
                  <a:rPr lang="en-US" dirty="0"/>
                  <a:t> Conditioning Parameters</a:t>
                </a:r>
              </a:p>
            </p:txBody>
          </p:sp>
        </mc:Choice>
        <mc:Fallback xmlns="">
          <p:sp>
            <p:nvSpPr>
              <p:cNvPr id="15" name="CuadroTexto 14">
                <a:extLst>
                  <a:ext uri="{FF2B5EF4-FFF2-40B4-BE49-F238E27FC236}">
                    <a16:creationId xmlns:a16="http://schemas.microsoft.com/office/drawing/2014/main" id="{B7192917-CB65-4AD1-94A8-057B28AF2BD5}"/>
                  </a:ext>
                </a:extLst>
              </p:cNvPr>
              <p:cNvSpPr txBox="1">
                <a:spLocks noRot="1" noChangeAspect="1" noMove="1" noResize="1" noEditPoints="1" noAdjustHandles="1" noChangeArrowheads="1" noChangeShapeType="1" noTextEdit="1"/>
              </p:cNvSpPr>
              <p:nvPr/>
            </p:nvSpPr>
            <p:spPr>
              <a:xfrm>
                <a:off x="9362337" y="1557437"/>
                <a:ext cx="2973834" cy="369332"/>
              </a:xfrm>
              <a:prstGeom prst="rect">
                <a:avLst/>
              </a:prstGeom>
              <a:blipFill>
                <a:blip r:embed="rId14"/>
                <a:stretch>
                  <a:fillRect t="-8197" b="-24590"/>
                </a:stretch>
              </a:blipFill>
            </p:spPr>
            <p:txBody>
              <a:bodyPr/>
              <a:lstStyle/>
              <a:p>
                <a:r>
                  <a:rPr lang="en-US">
                    <a:noFill/>
                  </a:rPr>
                  <a:t> </a:t>
                </a:r>
              </a:p>
            </p:txBody>
          </p:sp>
        </mc:Fallback>
      </mc:AlternateContent>
      <p:pic>
        <p:nvPicPr>
          <p:cNvPr id="7" name="Audio 6">
            <a:hlinkClick r:id="" action="ppaction://media"/>
            <a:extLst>
              <a:ext uri="{FF2B5EF4-FFF2-40B4-BE49-F238E27FC236}">
                <a16:creationId xmlns:a16="http://schemas.microsoft.com/office/drawing/2014/main" id="{F9D6C9A1-81A7-45FB-A06E-83884036C2AC}"/>
              </a:ext>
            </a:extLst>
          </p:cNvPr>
          <p:cNvPicPr>
            <a:picLocks noChangeAspect="1"/>
          </p:cNvPicPr>
          <p:nvPr>
            <a:audioFile r:link="rId3"/>
            <p:extLst>
              <p:ext uri="{DAA4B4D4-6D71-4841-9C94-3DE7FCFB9230}">
                <p14:media xmlns:p14="http://schemas.microsoft.com/office/powerpoint/2010/main" r:embed="rId2"/>
              </p:ext>
            </p:extLst>
          </p:nvPr>
        </p:nvPicPr>
        <p:blipFill>
          <a:blip r:embed="rId15"/>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67417880"/>
      </p:ext>
    </p:extLst>
  </p:cSld>
  <p:clrMapOvr>
    <a:masterClrMapping/>
  </p:clrMapOvr>
  <mc:AlternateContent xmlns:mc="http://schemas.openxmlformats.org/markup-compatibility/2006">
    <mc:Choice xmlns:p14="http://schemas.microsoft.com/office/powerpoint/2010/main" Requires="p14">
      <p:transition spd="slow" p14:dur="2000" advTm="25691"/>
    </mc:Choice>
    <mc:Fallback>
      <p:transition spd="slow" advTm="25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par>
                                <p:cTn id="12" presetID="10" presetClass="exit" presetSubtype="0" fill="hold" nodeType="withEffect">
                                  <p:stCondLst>
                                    <p:cond delay="0"/>
                                  </p:stCondLst>
                                  <p:childTnLst>
                                    <p:animEffect transition="out" filter="fade">
                                      <p:cBhvr>
                                        <p:cTn id="13" dur="500"/>
                                        <p:tgtEl>
                                          <p:spTgt spid="46"/>
                                        </p:tgtEl>
                                      </p:cBhvr>
                                    </p:animEffect>
                                    <p:set>
                                      <p:cBhvr>
                                        <p:cTn id="14" dur="1" fill="hold">
                                          <p:stCondLst>
                                            <p:cond delay="499"/>
                                          </p:stCondLst>
                                        </p:cTn>
                                        <p:tgtEl>
                                          <p:spTgt spid="4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300"/>
                                  </p:stCondLst>
                                  <p:childTnLst>
                                    <p:set>
                                      <p:cBhvr>
                                        <p:cTn id="26" dur="1" fill="hold">
                                          <p:stCondLst>
                                            <p:cond delay="0"/>
                                          </p:stCondLst>
                                        </p:cTn>
                                        <p:tgtEl>
                                          <p:spTgt spid="5122"/>
                                        </p:tgtEl>
                                        <p:attrNameLst>
                                          <p:attrName>style.visibility</p:attrName>
                                        </p:attrNameLst>
                                      </p:cBhvr>
                                      <p:to>
                                        <p:strVal val="visible"/>
                                      </p:to>
                                    </p:set>
                                    <p:animEffect transition="in" filter="fade">
                                      <p:cBhvr>
                                        <p:cTn id="27" dur="500"/>
                                        <p:tgtEl>
                                          <p:spTgt spid="5122"/>
                                        </p:tgtEl>
                                      </p:cBhvr>
                                    </p:animEffect>
                                  </p:childTnLst>
                                </p:cTn>
                              </p:par>
                              <p:par>
                                <p:cTn id="28" presetID="10" presetClass="entr" presetSubtype="0" fill="hold" nodeType="withEffect">
                                  <p:stCondLst>
                                    <p:cond delay="30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7"/>
                </p:tgtEl>
              </p:cMediaNode>
            </p:audio>
          </p:childTnLst>
        </p:cTn>
      </p:par>
    </p:tnLst>
    <p:bldLst>
      <p:bldGraphic spid="5" grpId="0">
        <p:bldAsOne/>
      </p:bldGraphic>
      <p:bldP spid="13" grpId="0"/>
      <p:bldP spid="14"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E30408B7-02B2-4EC4-8EE8-B53E74642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D518EE-647D-41FA-9C6F-B56378976D63}"/>
              </a:ext>
            </a:extLst>
          </p:cNvPr>
          <p:cNvSpPr>
            <a:spLocks noGrp="1"/>
          </p:cNvSpPr>
          <p:nvPr>
            <p:ph type="title"/>
          </p:nvPr>
        </p:nvSpPr>
        <p:spPr>
          <a:xfrm>
            <a:off x="965200" y="4428318"/>
            <a:ext cx="8508512" cy="1274076"/>
          </a:xfrm>
        </p:spPr>
        <p:txBody>
          <a:bodyPr vert="horz" lIns="91440" tIns="45720" rIns="91440" bIns="45720" rtlCol="0" anchor="b">
            <a:normAutofit/>
          </a:bodyPr>
          <a:lstStyle/>
          <a:p>
            <a:r>
              <a:rPr lang="en-US" sz="4700" dirty="0"/>
              <a:t>Generative Model Basic Scheme</a:t>
            </a:r>
          </a:p>
        </p:txBody>
      </p:sp>
      <p:pic>
        <p:nvPicPr>
          <p:cNvPr id="16" name="Marcador de contenido 3">
            <a:extLst>
              <a:ext uri="{FF2B5EF4-FFF2-40B4-BE49-F238E27FC236}">
                <a16:creationId xmlns:a16="http://schemas.microsoft.com/office/drawing/2014/main" id="{DC58184F-D00F-46D5-830C-62A1D9E53BFE}"/>
              </a:ext>
            </a:extLst>
          </p:cNvPr>
          <p:cNvPicPr>
            <a:picLocks noGrp="1" noChangeAspect="1"/>
          </p:cNvPicPr>
          <p:nvPr>
            <p:ph idx="1"/>
          </p:nvPr>
        </p:nvPicPr>
        <p:blipFill rotWithShape="1">
          <a:blip r:embed="rId6"/>
          <a:srcRect t="7784" b="1557"/>
          <a:stretch/>
        </p:blipFill>
        <p:spPr>
          <a:xfrm>
            <a:off x="20" y="10"/>
            <a:ext cx="12188804" cy="4226709"/>
          </a:xfrm>
          <a:prstGeom prst="rect">
            <a:avLst/>
          </a:prstGeom>
        </p:spPr>
      </p:pic>
      <p:grpSp>
        <p:nvGrpSpPr>
          <p:cNvPr id="68" name="Group 67">
            <a:extLst>
              <a:ext uri="{FF2B5EF4-FFF2-40B4-BE49-F238E27FC236}">
                <a16:creationId xmlns:a16="http://schemas.microsoft.com/office/drawing/2014/main" id="{3CA30F3A-949D-4014-A5BD-809F81E841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77969" y="4641753"/>
            <a:ext cx="1128382" cy="847206"/>
            <a:chOff x="8183879" y="1000124"/>
            <a:chExt cx="1562267" cy="1172973"/>
          </a:xfrm>
        </p:grpSpPr>
        <p:sp>
          <p:nvSpPr>
            <p:cNvPr id="69" name="Freeform 5">
              <a:extLst>
                <a:ext uri="{FF2B5EF4-FFF2-40B4-BE49-F238E27FC236}">
                  <a16:creationId xmlns:a16="http://schemas.microsoft.com/office/drawing/2014/main" id="{A486C148-F247-4847-8096-6992A8A977A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70" name="Freeform 5">
              <a:extLst>
                <a:ext uri="{FF2B5EF4-FFF2-40B4-BE49-F238E27FC236}">
                  <a16:creationId xmlns:a16="http://schemas.microsoft.com/office/drawing/2014/main" id="{F05C5920-B89E-417C-9583-B3DC913ADD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9" name="Imagen 8">
            <a:extLst>
              <a:ext uri="{FF2B5EF4-FFF2-40B4-BE49-F238E27FC236}">
                <a16:creationId xmlns:a16="http://schemas.microsoft.com/office/drawing/2014/main" id="{DAC97707-D8B7-4EAA-89F1-77D7F40AED5F}"/>
              </a:ext>
            </a:extLst>
          </p:cNvPr>
          <p:cNvPicPr>
            <a:picLocks noChangeAspect="1"/>
          </p:cNvPicPr>
          <p:nvPr/>
        </p:nvPicPr>
        <p:blipFill>
          <a:blip r:embed="rId7"/>
          <a:stretch>
            <a:fillRect/>
          </a:stretch>
        </p:blipFill>
        <p:spPr>
          <a:xfrm>
            <a:off x="4837112" y="96520"/>
            <a:ext cx="1797368" cy="1797368"/>
          </a:xfrm>
          <a:prstGeom prst="rect">
            <a:avLst/>
          </a:prstGeom>
        </p:spPr>
      </p:pic>
      <p:sp>
        <p:nvSpPr>
          <p:cNvPr id="36" name="Flecha: doblada 35">
            <a:extLst>
              <a:ext uri="{FF2B5EF4-FFF2-40B4-BE49-F238E27FC236}">
                <a16:creationId xmlns:a16="http://schemas.microsoft.com/office/drawing/2014/main" id="{A758F01F-48EF-4C8E-A2FC-9EF657BA8EA6}"/>
              </a:ext>
            </a:extLst>
          </p:cNvPr>
          <p:cNvSpPr/>
          <p:nvPr/>
        </p:nvSpPr>
        <p:spPr>
          <a:xfrm rot="5400000">
            <a:off x="7350898" y="49987"/>
            <a:ext cx="1127481" cy="2560321"/>
          </a:xfrm>
          <a:prstGeom prst="bentArrow">
            <a:avLst>
              <a:gd name="adj1" fmla="val 21194"/>
              <a:gd name="adj2" fmla="val 24391"/>
              <a:gd name="adj3" fmla="val 25000"/>
              <a:gd name="adj4" fmla="val 52472"/>
            </a:avLst>
          </a:prstGeom>
          <a:solidFill>
            <a:srgbClr val="98FB98"/>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Flecha: doblada 61">
            <a:extLst>
              <a:ext uri="{FF2B5EF4-FFF2-40B4-BE49-F238E27FC236}">
                <a16:creationId xmlns:a16="http://schemas.microsoft.com/office/drawing/2014/main" id="{5DA06907-F3F3-4049-A334-5171E3896F4E}"/>
              </a:ext>
            </a:extLst>
          </p:cNvPr>
          <p:cNvSpPr/>
          <p:nvPr/>
        </p:nvSpPr>
        <p:spPr>
          <a:xfrm flipV="1">
            <a:off x="8783457" y="2259310"/>
            <a:ext cx="1112383" cy="697250"/>
          </a:xfrm>
          <a:prstGeom prst="bentArrow">
            <a:avLst>
              <a:gd name="adj1" fmla="val 32915"/>
              <a:gd name="adj2" fmla="val 35320"/>
              <a:gd name="adj3" fmla="val 25000"/>
              <a:gd name="adj4" fmla="val 52472"/>
            </a:avLst>
          </a:prstGeom>
          <a:solidFill>
            <a:srgbClr val="98FB98"/>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0" name="Imagen 39">
            <a:extLst>
              <a:ext uri="{FF2B5EF4-FFF2-40B4-BE49-F238E27FC236}">
                <a16:creationId xmlns:a16="http://schemas.microsoft.com/office/drawing/2014/main" id="{9DFDEE98-535A-4876-BE38-CA17EED58F00}"/>
              </a:ext>
            </a:extLst>
          </p:cNvPr>
          <p:cNvPicPr>
            <a:picLocks noChangeAspect="1"/>
          </p:cNvPicPr>
          <p:nvPr/>
        </p:nvPicPr>
        <p:blipFill>
          <a:blip r:embed="rId8"/>
          <a:stretch>
            <a:fillRect/>
          </a:stretch>
        </p:blipFill>
        <p:spPr>
          <a:xfrm>
            <a:off x="9895840" y="1113444"/>
            <a:ext cx="1879856" cy="1869412"/>
          </a:xfrm>
          <a:prstGeom prst="rect">
            <a:avLst/>
          </a:prstGeom>
        </p:spPr>
      </p:pic>
      <p:sp>
        <p:nvSpPr>
          <p:cNvPr id="15" name="Rectángulo: esquinas redondeadas 14">
            <a:extLst>
              <a:ext uri="{FF2B5EF4-FFF2-40B4-BE49-F238E27FC236}">
                <a16:creationId xmlns:a16="http://schemas.microsoft.com/office/drawing/2014/main" id="{986DFDB3-B039-4991-95D9-3F13FD54BBE7}"/>
              </a:ext>
            </a:extLst>
          </p:cNvPr>
          <p:cNvSpPr/>
          <p:nvPr/>
        </p:nvSpPr>
        <p:spPr>
          <a:xfrm>
            <a:off x="4756936" y="44690"/>
            <a:ext cx="1962364" cy="1948498"/>
          </a:xfrm>
          <a:prstGeom prst="round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Rectángulo: esquinas redondeadas 23">
            <a:extLst>
              <a:ext uri="{FF2B5EF4-FFF2-40B4-BE49-F238E27FC236}">
                <a16:creationId xmlns:a16="http://schemas.microsoft.com/office/drawing/2014/main" id="{4D9B8A14-5BE5-4D67-936D-98D0F07E5009}"/>
              </a:ext>
            </a:extLst>
          </p:cNvPr>
          <p:cNvSpPr/>
          <p:nvPr/>
        </p:nvSpPr>
        <p:spPr>
          <a:xfrm>
            <a:off x="4756936" y="2213624"/>
            <a:ext cx="1962364" cy="1948498"/>
          </a:xfrm>
          <a:prstGeom prst="round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esquinas redondeadas 28">
            <a:extLst>
              <a:ext uri="{FF2B5EF4-FFF2-40B4-BE49-F238E27FC236}">
                <a16:creationId xmlns:a16="http://schemas.microsoft.com/office/drawing/2014/main" id="{9DAFBA07-7FB0-4CA5-B4B5-65BD7F69E77B}"/>
              </a:ext>
            </a:extLst>
          </p:cNvPr>
          <p:cNvSpPr/>
          <p:nvPr/>
        </p:nvSpPr>
        <p:spPr>
          <a:xfrm>
            <a:off x="6678045" y="1798590"/>
            <a:ext cx="3051581" cy="560020"/>
          </a:xfrm>
          <a:prstGeom prst="round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3" name="Audio 22">
            <a:hlinkClick r:id="" action="ppaction://media"/>
            <a:extLst>
              <a:ext uri="{FF2B5EF4-FFF2-40B4-BE49-F238E27FC236}">
                <a16:creationId xmlns:a16="http://schemas.microsoft.com/office/drawing/2014/main" id="{CBAC043E-030E-4C6F-A757-FDE40692E001}"/>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604089405"/>
      </p:ext>
    </p:extLst>
  </p:cSld>
  <p:clrMapOvr>
    <a:masterClrMapping/>
  </p:clrMapOvr>
  <mc:AlternateContent xmlns:mc="http://schemas.openxmlformats.org/markup-compatibility/2006">
    <mc:Choice xmlns:p14="http://schemas.microsoft.com/office/powerpoint/2010/main" Requires="p14">
      <p:transition spd="slow" p14:dur="2000" advTm="34629"/>
    </mc:Choice>
    <mc:Fallback>
      <p:transition spd="slow" advTm="34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15"/>
                                        </p:tgtEl>
                                      </p:cBhvr>
                                    </p:animEffect>
                                    <p:set>
                                      <p:cBhvr>
                                        <p:cTn id="16" dur="1" fill="hold">
                                          <p:stCondLst>
                                            <p:cond delay="499"/>
                                          </p:stCondLst>
                                        </p:cTn>
                                        <p:tgtEl>
                                          <p:spTgt spid="15"/>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24"/>
                                        </p:tgtEl>
                                      </p:cBhvr>
                                    </p:animEffect>
                                    <p:set>
                                      <p:cBhvr>
                                        <p:cTn id="24" dur="1" fill="hold">
                                          <p:stCondLst>
                                            <p:cond delay="499"/>
                                          </p:stCondLst>
                                        </p:cTn>
                                        <p:tgtEl>
                                          <p:spTgt spid="24"/>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29"/>
                                        </p:tgtEl>
                                      </p:cBhvr>
                                    </p:animEffect>
                                    <p:set>
                                      <p:cBhvr>
                                        <p:cTn id="34" dur="1" fill="hold">
                                          <p:stCondLst>
                                            <p:cond delay="499"/>
                                          </p:stCondLst>
                                        </p:cTn>
                                        <p:tgtEl>
                                          <p:spTgt spid="29"/>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500"/>
                                        <p:tgtEl>
                                          <p:spTgt spid="4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3" fill="hold" display="0">
                  <p:stCondLst>
                    <p:cond delay="indefinite"/>
                  </p:stCondLst>
                  <p:endCondLst>
                    <p:cond evt="onStopAudio" delay="0">
                      <p:tgtEl>
                        <p:sldTgt/>
                      </p:tgtEl>
                    </p:cond>
                  </p:endCondLst>
                </p:cTn>
                <p:tgtEl>
                  <p:spTgt spid="23"/>
                </p:tgtEl>
              </p:cMediaNode>
            </p:audio>
          </p:childTnLst>
        </p:cTn>
      </p:par>
    </p:tnLst>
    <p:bldLst>
      <p:bldP spid="36" grpId="0" animBg="1"/>
      <p:bldP spid="62" grpId="0" animBg="1"/>
      <p:bldP spid="15" grpId="0" animBg="1"/>
      <p:bldP spid="15" grpId="1" animBg="1"/>
      <p:bldP spid="24" grpId="0" animBg="1"/>
      <p:bldP spid="24" grpId="1" animBg="1"/>
      <p:bldP spid="29" grpId="0" animBg="1"/>
      <p:bldP spid="2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E30408B7-02B2-4EC4-8EE8-B53E74642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D518EE-647D-41FA-9C6F-B56378976D63}"/>
              </a:ext>
            </a:extLst>
          </p:cNvPr>
          <p:cNvSpPr>
            <a:spLocks noGrp="1"/>
          </p:cNvSpPr>
          <p:nvPr>
            <p:ph type="title"/>
          </p:nvPr>
        </p:nvSpPr>
        <p:spPr>
          <a:xfrm>
            <a:off x="341920" y="4490021"/>
            <a:ext cx="9550400" cy="1274076"/>
          </a:xfrm>
        </p:spPr>
        <p:txBody>
          <a:bodyPr vert="horz" lIns="91440" tIns="45720" rIns="91440" bIns="45720" rtlCol="0" anchor="b">
            <a:normAutofit/>
          </a:bodyPr>
          <a:lstStyle/>
          <a:p>
            <a:r>
              <a:rPr lang="en-US" sz="4200" dirty="0"/>
              <a:t>Cycle Consistency Non Supervised Scheme</a:t>
            </a:r>
          </a:p>
        </p:txBody>
      </p:sp>
      <p:pic>
        <p:nvPicPr>
          <p:cNvPr id="5" name="Imagen 4">
            <a:extLst>
              <a:ext uri="{FF2B5EF4-FFF2-40B4-BE49-F238E27FC236}">
                <a16:creationId xmlns:a16="http://schemas.microsoft.com/office/drawing/2014/main" id="{8062A143-11A1-4672-8E4A-85BBF66FBB92}"/>
              </a:ext>
            </a:extLst>
          </p:cNvPr>
          <p:cNvPicPr>
            <a:picLocks noChangeAspect="1"/>
          </p:cNvPicPr>
          <p:nvPr/>
        </p:nvPicPr>
        <p:blipFill rotWithShape="1">
          <a:blip r:embed="rId6"/>
          <a:srcRect t="847" b="2828"/>
          <a:stretch/>
        </p:blipFill>
        <p:spPr>
          <a:xfrm>
            <a:off x="-3196" y="-11061"/>
            <a:ext cx="12188804" cy="4226709"/>
          </a:xfrm>
          <a:prstGeom prst="rect">
            <a:avLst/>
          </a:prstGeom>
        </p:spPr>
      </p:pic>
      <p:grpSp>
        <p:nvGrpSpPr>
          <p:cNvPr id="77" name="Group 76">
            <a:extLst>
              <a:ext uri="{FF2B5EF4-FFF2-40B4-BE49-F238E27FC236}">
                <a16:creationId xmlns:a16="http://schemas.microsoft.com/office/drawing/2014/main" id="{3CA30F3A-949D-4014-A5BD-809F81E841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77969" y="4641753"/>
            <a:ext cx="1128382" cy="847206"/>
            <a:chOff x="8183879" y="1000124"/>
            <a:chExt cx="1562267" cy="1172973"/>
          </a:xfrm>
        </p:grpSpPr>
        <p:sp>
          <p:nvSpPr>
            <p:cNvPr id="78" name="Freeform 5">
              <a:extLst>
                <a:ext uri="{FF2B5EF4-FFF2-40B4-BE49-F238E27FC236}">
                  <a16:creationId xmlns:a16="http://schemas.microsoft.com/office/drawing/2014/main" id="{A486C148-F247-4847-8096-6992A8A977A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79" name="Freeform 5">
              <a:extLst>
                <a:ext uri="{FF2B5EF4-FFF2-40B4-BE49-F238E27FC236}">
                  <a16:creationId xmlns:a16="http://schemas.microsoft.com/office/drawing/2014/main" id="{F05C5920-B89E-417C-9583-B3DC913ADD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mc:AlternateContent xmlns:mc="http://schemas.openxmlformats.org/markup-compatibility/2006" xmlns:a14="http://schemas.microsoft.com/office/drawing/2010/main">
        <mc:Choice Requires="a14">
          <p:sp>
            <p:nvSpPr>
              <p:cNvPr id="6" name="CuadroTexto 5">
                <a:extLst>
                  <a:ext uri="{FF2B5EF4-FFF2-40B4-BE49-F238E27FC236}">
                    <a16:creationId xmlns:a16="http://schemas.microsoft.com/office/drawing/2014/main" id="{5F1A75BD-6952-44F5-AF98-5F663E367A9E}"/>
                  </a:ext>
                </a:extLst>
              </p:cNvPr>
              <p:cNvSpPr txBox="1"/>
              <p:nvPr/>
            </p:nvSpPr>
            <p:spPr>
              <a:xfrm>
                <a:off x="1148080" y="5852160"/>
                <a:ext cx="4947920" cy="404213"/>
              </a:xfrm>
              <a:prstGeom prst="rect">
                <a:avLst/>
              </a:prstGeom>
              <a:noFill/>
            </p:spPr>
            <p:txBody>
              <a:bodyPr wrap="square" rtlCol="0">
                <a:spAutoFit/>
              </a:bodyPr>
              <a:lstStyle/>
              <a:p>
                <a:r>
                  <a:rPr lang="en-US" dirty="0"/>
                  <a:t>Recover of </a:t>
                </a:r>
                <a14:m>
                  <m:oMath xmlns:m="http://schemas.openxmlformats.org/officeDocument/2006/math">
                    <m:sSub>
                      <m:sSubPr>
                        <m:ctrlPr>
                          <a:rPr lang="en-US" i="1" smtClean="0">
                            <a:latin typeface="Cambria Math" panose="02040503050406030204" pitchFamily="18" charset="0"/>
                          </a:rPr>
                        </m:ctrlPr>
                      </m:sSubPr>
                      <m:e>
                        <m:r>
                          <a:rPr lang="es-ES" b="0" i="1" smtClean="0">
                            <a:latin typeface="Cambria Math" panose="02040503050406030204" pitchFamily="18" charset="0"/>
                          </a:rPr>
                          <m:t>𝑌</m:t>
                        </m:r>
                      </m:e>
                      <m:sub>
                        <m:r>
                          <a:rPr lang="es-ES" b="0" i="1" smtClean="0">
                            <a:latin typeface="Cambria Math" panose="02040503050406030204" pitchFamily="18" charset="0"/>
                          </a:rPr>
                          <m:t>𝑔</m:t>
                        </m:r>
                      </m:sub>
                    </m:sSub>
                  </m:oMath>
                </a14:m>
                <a:r>
                  <a:rPr lang="en-US" dirty="0"/>
                  <a:t> and </a:t>
                </a:r>
                <a14:m>
                  <m:oMath xmlns:m="http://schemas.openxmlformats.org/officeDocument/2006/math">
                    <m:sSub>
                      <m:sSubPr>
                        <m:ctrlPr>
                          <a:rPr lang="en-US" i="1" smtClean="0">
                            <a:latin typeface="Cambria Math" panose="02040503050406030204" pitchFamily="18" charset="0"/>
                          </a:rPr>
                        </m:ctrlPr>
                      </m:sSubPr>
                      <m:e>
                        <m:r>
                          <a:rPr lang="es-ES" b="0" i="1" smtClean="0">
                            <a:latin typeface="Cambria Math" panose="02040503050406030204" pitchFamily="18" charset="0"/>
                          </a:rPr>
                          <m:t>𝐼</m:t>
                        </m:r>
                      </m:e>
                      <m:sub>
                        <m:sSub>
                          <m:sSubPr>
                            <m:ctrlPr>
                              <a:rPr lang="en-US" i="1" smtClean="0">
                                <a:latin typeface="Cambria Math" panose="02040503050406030204" pitchFamily="18" charset="0"/>
                              </a:rPr>
                            </m:ctrlPr>
                          </m:sSubPr>
                          <m:e>
                            <m:r>
                              <a:rPr lang="es-ES" b="0" i="1" smtClean="0">
                                <a:latin typeface="Cambria Math" panose="02040503050406030204" pitchFamily="18" charset="0"/>
                              </a:rPr>
                              <m:t>𝑦</m:t>
                            </m:r>
                          </m:e>
                          <m:sub>
                            <m:r>
                              <a:rPr lang="es-ES" b="0" i="1" smtClean="0">
                                <a:latin typeface="Cambria Math" panose="02040503050406030204" pitchFamily="18" charset="0"/>
                              </a:rPr>
                              <m:t>𝑟</m:t>
                            </m:r>
                          </m:sub>
                        </m:sSub>
                      </m:sub>
                    </m:sSub>
                  </m:oMath>
                </a14:m>
                <a:r>
                  <a:rPr lang="en-US" dirty="0"/>
                  <a:t> as optimization metric</a:t>
                </a:r>
              </a:p>
            </p:txBody>
          </p:sp>
        </mc:Choice>
        <mc:Fallback xmlns="">
          <p:sp>
            <p:nvSpPr>
              <p:cNvPr id="6" name="CuadroTexto 5">
                <a:extLst>
                  <a:ext uri="{FF2B5EF4-FFF2-40B4-BE49-F238E27FC236}">
                    <a16:creationId xmlns:a16="http://schemas.microsoft.com/office/drawing/2014/main" id="{5F1A75BD-6952-44F5-AF98-5F663E367A9E}"/>
                  </a:ext>
                </a:extLst>
              </p:cNvPr>
              <p:cNvSpPr txBox="1">
                <a:spLocks noRot="1" noChangeAspect="1" noMove="1" noResize="1" noEditPoints="1" noAdjustHandles="1" noChangeArrowheads="1" noChangeShapeType="1" noTextEdit="1"/>
              </p:cNvSpPr>
              <p:nvPr/>
            </p:nvSpPr>
            <p:spPr>
              <a:xfrm>
                <a:off x="1148080" y="5852160"/>
                <a:ext cx="4947920" cy="404213"/>
              </a:xfrm>
              <a:prstGeom prst="rect">
                <a:avLst/>
              </a:prstGeom>
              <a:blipFill>
                <a:blip r:embed="rId7"/>
                <a:stretch>
                  <a:fillRect l="-985" t="-6061" b="-16667"/>
                </a:stretch>
              </a:blipFill>
            </p:spPr>
            <p:txBody>
              <a:bodyPr/>
              <a:lstStyle/>
              <a:p>
                <a:r>
                  <a:rPr lang="en-US">
                    <a:noFill/>
                  </a:rPr>
                  <a:t> </a:t>
                </a:r>
              </a:p>
            </p:txBody>
          </p:sp>
        </mc:Fallback>
      </mc:AlternateContent>
      <p:sp>
        <p:nvSpPr>
          <p:cNvPr id="7" name="Elipse 6">
            <a:extLst>
              <a:ext uri="{FF2B5EF4-FFF2-40B4-BE49-F238E27FC236}">
                <a16:creationId xmlns:a16="http://schemas.microsoft.com/office/drawing/2014/main" id="{CCC39351-A4C0-45A7-899A-541598E7B6AA}"/>
              </a:ext>
            </a:extLst>
          </p:cNvPr>
          <p:cNvSpPr/>
          <p:nvPr/>
        </p:nvSpPr>
        <p:spPr>
          <a:xfrm>
            <a:off x="1354665" y="22227"/>
            <a:ext cx="548640" cy="416560"/>
          </a:xfrm>
          <a:prstGeom prst="ellipse">
            <a:avLst/>
          </a:prstGeom>
          <a:noFill/>
          <a:ln w="38100" cap="flat" cmpd="sng" algn="ctr">
            <a:solidFill>
              <a:srgbClr val="C0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7" name="Elipse 16">
            <a:extLst>
              <a:ext uri="{FF2B5EF4-FFF2-40B4-BE49-F238E27FC236}">
                <a16:creationId xmlns:a16="http://schemas.microsoft.com/office/drawing/2014/main" id="{BB0139A0-C46A-40B7-B86A-B7B8C7EF5F67}"/>
              </a:ext>
            </a:extLst>
          </p:cNvPr>
          <p:cNvSpPr/>
          <p:nvPr/>
        </p:nvSpPr>
        <p:spPr>
          <a:xfrm>
            <a:off x="7010400" y="1080366"/>
            <a:ext cx="548640" cy="416560"/>
          </a:xfrm>
          <a:prstGeom prst="ellipse">
            <a:avLst/>
          </a:prstGeom>
          <a:noFill/>
          <a:ln w="38100" cap="flat" cmpd="sng" algn="ctr">
            <a:solidFill>
              <a:srgbClr val="C0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8" name="Elipse 17">
            <a:extLst>
              <a:ext uri="{FF2B5EF4-FFF2-40B4-BE49-F238E27FC236}">
                <a16:creationId xmlns:a16="http://schemas.microsoft.com/office/drawing/2014/main" id="{FA19F8C1-BEC1-4112-98E7-AEFDA019F488}"/>
              </a:ext>
            </a:extLst>
          </p:cNvPr>
          <p:cNvSpPr/>
          <p:nvPr/>
        </p:nvSpPr>
        <p:spPr>
          <a:xfrm>
            <a:off x="11450320" y="2306320"/>
            <a:ext cx="548640" cy="416560"/>
          </a:xfrm>
          <a:prstGeom prst="ellipse">
            <a:avLst/>
          </a:prstGeom>
          <a:noFill/>
          <a:ln w="38100" cap="flat" cmpd="sng" algn="ctr">
            <a:solidFill>
              <a:srgbClr val="C0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9" name="Elipse 18">
            <a:extLst>
              <a:ext uri="{FF2B5EF4-FFF2-40B4-BE49-F238E27FC236}">
                <a16:creationId xmlns:a16="http://schemas.microsoft.com/office/drawing/2014/main" id="{30367013-4E2B-42FD-BDB6-2AD3FD359787}"/>
              </a:ext>
            </a:extLst>
          </p:cNvPr>
          <p:cNvSpPr/>
          <p:nvPr/>
        </p:nvSpPr>
        <p:spPr>
          <a:xfrm>
            <a:off x="1959984" y="374316"/>
            <a:ext cx="548640" cy="416560"/>
          </a:xfrm>
          <a:prstGeom prst="ellipse">
            <a:avLst/>
          </a:prstGeom>
          <a:noFill/>
          <a:ln w="38100" cap="flat" cmpd="sng" algn="ctr">
            <a:solidFill>
              <a:schemeClr val="accent6">
                <a:lumMod val="50000"/>
              </a:schemeClr>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0" name="Elipse 19">
            <a:extLst>
              <a:ext uri="{FF2B5EF4-FFF2-40B4-BE49-F238E27FC236}">
                <a16:creationId xmlns:a16="http://schemas.microsoft.com/office/drawing/2014/main" id="{D52FE491-E7E4-462C-8472-496994EC60E4}"/>
              </a:ext>
            </a:extLst>
          </p:cNvPr>
          <p:cNvSpPr/>
          <p:nvPr/>
        </p:nvSpPr>
        <p:spPr>
          <a:xfrm>
            <a:off x="7711440" y="2804209"/>
            <a:ext cx="548640" cy="416560"/>
          </a:xfrm>
          <a:prstGeom prst="ellipse">
            <a:avLst/>
          </a:prstGeom>
          <a:noFill/>
          <a:ln w="38100" cap="flat" cmpd="sng" algn="ctr">
            <a:solidFill>
              <a:schemeClr val="accent6">
                <a:lumMod val="50000"/>
              </a:schemeClr>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pic>
        <p:nvPicPr>
          <p:cNvPr id="6146" name="Picture 2">
            <a:extLst>
              <a:ext uri="{FF2B5EF4-FFF2-40B4-BE49-F238E27FC236}">
                <a16:creationId xmlns:a16="http://schemas.microsoft.com/office/drawing/2014/main" id="{A88D5FA5-4C64-4A33-B0A3-350E1005CF58}"/>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5414" t="30160" r="72613" b="54370"/>
          <a:stretch/>
        </p:blipFill>
        <p:spPr bwMode="auto">
          <a:xfrm>
            <a:off x="7559040" y="41368"/>
            <a:ext cx="1097280" cy="942585"/>
          </a:xfrm>
          <a:prstGeom prst="rect">
            <a:avLst/>
          </a:prstGeom>
          <a:noFill/>
          <a:extLst>
            <a:ext uri="{909E8E84-426E-40DD-AFC4-6F175D3DCCD1}">
              <a14:hiddenFill xmlns:a14="http://schemas.microsoft.com/office/drawing/2010/main">
                <a:solidFill>
                  <a:srgbClr val="FFFFFF"/>
                </a:solidFill>
              </a14:hiddenFill>
            </a:ext>
          </a:extLst>
        </p:spPr>
      </p:pic>
      <p:sp>
        <p:nvSpPr>
          <p:cNvPr id="8" name="Bocadillo: rectángulo con esquinas redondeadas 7">
            <a:extLst>
              <a:ext uri="{FF2B5EF4-FFF2-40B4-BE49-F238E27FC236}">
                <a16:creationId xmlns:a16="http://schemas.microsoft.com/office/drawing/2014/main" id="{DF6370D5-5BFE-43B1-9F62-F375C7244A28}"/>
              </a:ext>
            </a:extLst>
          </p:cNvPr>
          <p:cNvSpPr/>
          <p:nvPr/>
        </p:nvSpPr>
        <p:spPr>
          <a:xfrm>
            <a:off x="7487920" y="41368"/>
            <a:ext cx="1310640" cy="942585"/>
          </a:xfrm>
          <a:prstGeom prst="wedgeRoundRectCallout">
            <a:avLst>
              <a:gd name="adj1" fmla="val -41743"/>
              <a:gd name="adj2" fmla="val 65343"/>
              <a:gd name="adj3" fmla="val 16667"/>
            </a:avLst>
          </a:prstGeom>
          <a:noFill/>
          <a:ln w="38100">
            <a:solidFill>
              <a:srgbClr val="C00000"/>
            </a:solidFill>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9" name="CuadroTexto 8">
            <a:extLst>
              <a:ext uri="{FF2B5EF4-FFF2-40B4-BE49-F238E27FC236}">
                <a16:creationId xmlns:a16="http://schemas.microsoft.com/office/drawing/2014/main" id="{B64816CB-CC62-4BCE-80E3-5BC3B21CBD2E}"/>
              </a:ext>
            </a:extLst>
          </p:cNvPr>
          <p:cNvSpPr txBox="1"/>
          <p:nvPr/>
        </p:nvSpPr>
        <p:spPr>
          <a:xfrm>
            <a:off x="-3196" y="-11061"/>
            <a:ext cx="868680" cy="369332"/>
          </a:xfrm>
          <a:prstGeom prst="rect">
            <a:avLst/>
          </a:prstGeom>
          <a:noFill/>
        </p:spPr>
        <p:txBody>
          <a:bodyPr wrap="square" rtlCol="0">
            <a:spAutoFit/>
          </a:bodyPr>
          <a:lstStyle/>
          <a:p>
            <a:r>
              <a:rPr lang="en-US" b="1" dirty="0">
                <a:solidFill>
                  <a:srgbClr val="C41010"/>
                </a:solidFill>
              </a:rPr>
              <a:t>Inputs</a:t>
            </a:r>
          </a:p>
        </p:txBody>
      </p:sp>
      <p:sp>
        <p:nvSpPr>
          <p:cNvPr id="24" name="CuadroTexto 23">
            <a:extLst>
              <a:ext uri="{FF2B5EF4-FFF2-40B4-BE49-F238E27FC236}">
                <a16:creationId xmlns:a16="http://schemas.microsoft.com/office/drawing/2014/main" id="{7A83BA26-53E0-4EE5-BEFC-51D58A5F9B46}"/>
              </a:ext>
            </a:extLst>
          </p:cNvPr>
          <p:cNvSpPr txBox="1"/>
          <p:nvPr/>
        </p:nvSpPr>
        <p:spPr>
          <a:xfrm>
            <a:off x="-26179" y="238993"/>
            <a:ext cx="1220470" cy="369332"/>
          </a:xfrm>
          <a:prstGeom prst="rect">
            <a:avLst/>
          </a:prstGeom>
          <a:noFill/>
        </p:spPr>
        <p:txBody>
          <a:bodyPr wrap="square" rtlCol="0">
            <a:spAutoFit/>
          </a:bodyPr>
          <a:lstStyle/>
          <a:p>
            <a:r>
              <a:rPr lang="en-US" b="1" dirty="0">
                <a:solidFill>
                  <a:srgbClr val="446231"/>
                </a:solidFill>
              </a:rPr>
              <a:t>Outputs</a:t>
            </a:r>
          </a:p>
        </p:txBody>
      </p:sp>
      <p:sp>
        <p:nvSpPr>
          <p:cNvPr id="25" name="CuadroTexto 24">
            <a:extLst>
              <a:ext uri="{FF2B5EF4-FFF2-40B4-BE49-F238E27FC236}">
                <a16:creationId xmlns:a16="http://schemas.microsoft.com/office/drawing/2014/main" id="{C23E03F2-808A-4DB7-A3CC-27D3B6650671}"/>
              </a:ext>
            </a:extLst>
          </p:cNvPr>
          <p:cNvSpPr txBox="1"/>
          <p:nvPr/>
        </p:nvSpPr>
        <p:spPr>
          <a:xfrm>
            <a:off x="8798559" y="-30080"/>
            <a:ext cx="2354761" cy="369332"/>
          </a:xfrm>
          <a:prstGeom prst="rect">
            <a:avLst/>
          </a:prstGeom>
          <a:noFill/>
        </p:spPr>
        <p:txBody>
          <a:bodyPr wrap="square" rtlCol="0">
            <a:spAutoFit/>
          </a:bodyPr>
          <a:lstStyle/>
          <a:p>
            <a:r>
              <a:rPr lang="en-US" b="1" dirty="0">
                <a:solidFill>
                  <a:srgbClr val="C41010"/>
                </a:solidFill>
              </a:rPr>
              <a:t>Original FACS (Serious)</a:t>
            </a:r>
          </a:p>
        </p:txBody>
      </p:sp>
      <p:pic>
        <p:nvPicPr>
          <p:cNvPr id="6148" name="Picture 4">
            <a:extLst>
              <a:ext uri="{FF2B5EF4-FFF2-40B4-BE49-F238E27FC236}">
                <a16:creationId xmlns:a16="http://schemas.microsoft.com/office/drawing/2014/main" id="{47C136F0-3037-41F1-AE1F-A8C1E6B27EA9}"/>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50857" t="34247" r="39460" b="52848"/>
          <a:stretch/>
        </p:blipFill>
        <p:spPr bwMode="auto">
          <a:xfrm>
            <a:off x="8361680" y="3145986"/>
            <a:ext cx="668416" cy="885041"/>
          </a:xfrm>
          <a:prstGeom prst="rect">
            <a:avLst/>
          </a:prstGeom>
          <a:noFill/>
          <a:extLst>
            <a:ext uri="{909E8E84-426E-40DD-AFC4-6F175D3DCCD1}">
              <a14:hiddenFill xmlns:a14="http://schemas.microsoft.com/office/drawing/2010/main">
                <a:solidFill>
                  <a:srgbClr val="FFFFFF"/>
                </a:solidFill>
              </a14:hiddenFill>
            </a:ext>
          </a:extLst>
        </p:spPr>
      </p:pic>
      <p:sp>
        <p:nvSpPr>
          <p:cNvPr id="27" name="Bocadillo: rectángulo con esquinas redondeadas 26">
            <a:extLst>
              <a:ext uri="{FF2B5EF4-FFF2-40B4-BE49-F238E27FC236}">
                <a16:creationId xmlns:a16="http://schemas.microsoft.com/office/drawing/2014/main" id="{0B6DD47D-24CF-4481-903D-985BEA37DB83}"/>
              </a:ext>
            </a:extLst>
          </p:cNvPr>
          <p:cNvSpPr/>
          <p:nvPr/>
        </p:nvSpPr>
        <p:spPr>
          <a:xfrm>
            <a:off x="8260080" y="3088442"/>
            <a:ext cx="843280" cy="942585"/>
          </a:xfrm>
          <a:prstGeom prst="wedgeRoundRectCallout">
            <a:avLst>
              <a:gd name="adj1" fmla="val -75074"/>
              <a:gd name="adj2" fmla="val -27313"/>
              <a:gd name="adj3" fmla="val 16667"/>
            </a:avLst>
          </a:prstGeom>
          <a:noFill/>
          <a:ln w="38100">
            <a:solidFill>
              <a:srgbClr val="385723"/>
            </a:solidFill>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pic>
        <p:nvPicPr>
          <p:cNvPr id="31" name="Picture 4">
            <a:extLst>
              <a:ext uri="{FF2B5EF4-FFF2-40B4-BE49-F238E27FC236}">
                <a16:creationId xmlns:a16="http://schemas.microsoft.com/office/drawing/2014/main" id="{1A6BCC7E-15A0-451C-8C36-F4AAE96A5BC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50857" t="34247" r="39460" b="52848"/>
          <a:stretch/>
        </p:blipFill>
        <p:spPr bwMode="auto">
          <a:xfrm>
            <a:off x="2639300" y="85905"/>
            <a:ext cx="668416" cy="885041"/>
          </a:xfrm>
          <a:prstGeom prst="rect">
            <a:avLst/>
          </a:prstGeom>
          <a:noFill/>
          <a:extLst>
            <a:ext uri="{909E8E84-426E-40DD-AFC4-6F175D3DCCD1}">
              <a14:hiddenFill xmlns:a14="http://schemas.microsoft.com/office/drawing/2010/main">
                <a:solidFill>
                  <a:srgbClr val="FFFFFF"/>
                </a:solidFill>
              </a14:hiddenFill>
            </a:ext>
          </a:extLst>
        </p:spPr>
      </p:pic>
      <p:sp>
        <p:nvSpPr>
          <p:cNvPr id="32" name="Bocadillo: rectángulo con esquinas redondeadas 31">
            <a:extLst>
              <a:ext uri="{FF2B5EF4-FFF2-40B4-BE49-F238E27FC236}">
                <a16:creationId xmlns:a16="http://schemas.microsoft.com/office/drawing/2014/main" id="{2B37B5EB-5536-4926-B7AE-3020BE15B702}"/>
              </a:ext>
            </a:extLst>
          </p:cNvPr>
          <p:cNvSpPr/>
          <p:nvPr/>
        </p:nvSpPr>
        <p:spPr>
          <a:xfrm>
            <a:off x="2537700" y="28361"/>
            <a:ext cx="843280" cy="942585"/>
          </a:xfrm>
          <a:prstGeom prst="wedgeRoundRectCallout">
            <a:avLst>
              <a:gd name="adj1" fmla="val -61821"/>
              <a:gd name="adj2" fmla="val -14108"/>
              <a:gd name="adj3" fmla="val 16667"/>
            </a:avLst>
          </a:prstGeom>
          <a:noFill/>
          <a:ln w="38100">
            <a:solidFill>
              <a:srgbClr val="385723"/>
            </a:solidFill>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33" name="CuadroTexto 32">
            <a:extLst>
              <a:ext uri="{FF2B5EF4-FFF2-40B4-BE49-F238E27FC236}">
                <a16:creationId xmlns:a16="http://schemas.microsoft.com/office/drawing/2014/main" id="{E51A672C-2246-443A-A330-19996AA96397}"/>
              </a:ext>
            </a:extLst>
          </p:cNvPr>
          <p:cNvSpPr txBox="1"/>
          <p:nvPr/>
        </p:nvSpPr>
        <p:spPr>
          <a:xfrm>
            <a:off x="3301298" y="7418"/>
            <a:ext cx="2101126" cy="369332"/>
          </a:xfrm>
          <a:prstGeom prst="rect">
            <a:avLst/>
          </a:prstGeom>
          <a:noFill/>
        </p:spPr>
        <p:txBody>
          <a:bodyPr wrap="square" rtlCol="0">
            <a:spAutoFit/>
          </a:bodyPr>
          <a:lstStyle/>
          <a:p>
            <a:r>
              <a:rPr lang="en-US" b="1" dirty="0">
                <a:solidFill>
                  <a:srgbClr val="385723"/>
                </a:solidFill>
              </a:rPr>
              <a:t>Output FACS (Smile)</a:t>
            </a:r>
          </a:p>
        </p:txBody>
      </p:sp>
      <p:sp>
        <p:nvSpPr>
          <p:cNvPr id="37" name="CuadroTexto 36">
            <a:extLst>
              <a:ext uri="{FF2B5EF4-FFF2-40B4-BE49-F238E27FC236}">
                <a16:creationId xmlns:a16="http://schemas.microsoft.com/office/drawing/2014/main" id="{FC1778D0-EDBB-40F7-BF33-7085D5B4B3D3}"/>
              </a:ext>
            </a:extLst>
          </p:cNvPr>
          <p:cNvSpPr txBox="1"/>
          <p:nvPr/>
        </p:nvSpPr>
        <p:spPr>
          <a:xfrm>
            <a:off x="9050550" y="3145986"/>
            <a:ext cx="1427419" cy="646331"/>
          </a:xfrm>
          <a:prstGeom prst="rect">
            <a:avLst/>
          </a:prstGeom>
          <a:noFill/>
        </p:spPr>
        <p:txBody>
          <a:bodyPr wrap="square" rtlCol="0">
            <a:spAutoFit/>
          </a:bodyPr>
          <a:lstStyle/>
          <a:p>
            <a:r>
              <a:rPr lang="en-US" b="1" dirty="0">
                <a:solidFill>
                  <a:srgbClr val="385723"/>
                </a:solidFill>
              </a:rPr>
              <a:t>Output FACS </a:t>
            </a:r>
          </a:p>
          <a:p>
            <a:pPr algn="ctr"/>
            <a:r>
              <a:rPr lang="en-US" b="1" dirty="0">
                <a:solidFill>
                  <a:srgbClr val="385723"/>
                </a:solidFill>
              </a:rPr>
              <a:t>(Smile)</a:t>
            </a:r>
          </a:p>
        </p:txBody>
      </p:sp>
      <p:sp>
        <p:nvSpPr>
          <p:cNvPr id="29" name="Rectángulo: esquinas redondeadas 28">
            <a:extLst>
              <a:ext uri="{FF2B5EF4-FFF2-40B4-BE49-F238E27FC236}">
                <a16:creationId xmlns:a16="http://schemas.microsoft.com/office/drawing/2014/main" id="{7DADBFCE-91A3-405D-9C4E-AE47EA99CBA1}"/>
              </a:ext>
            </a:extLst>
          </p:cNvPr>
          <p:cNvSpPr/>
          <p:nvPr/>
        </p:nvSpPr>
        <p:spPr>
          <a:xfrm>
            <a:off x="128892" y="41368"/>
            <a:ext cx="6515747" cy="3387631"/>
          </a:xfrm>
          <a:prstGeom prst="round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Rectángulo: esquinas redondeadas 29">
            <a:extLst>
              <a:ext uri="{FF2B5EF4-FFF2-40B4-BE49-F238E27FC236}">
                <a16:creationId xmlns:a16="http://schemas.microsoft.com/office/drawing/2014/main" id="{5E9BF690-9F5C-4049-8BD9-E8DC4644C393}"/>
              </a:ext>
            </a:extLst>
          </p:cNvPr>
          <p:cNvSpPr/>
          <p:nvPr/>
        </p:nvSpPr>
        <p:spPr>
          <a:xfrm>
            <a:off x="4704081" y="85905"/>
            <a:ext cx="7481526" cy="4109113"/>
          </a:xfrm>
          <a:prstGeom prst="round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3" name="Audio 52">
            <a:hlinkClick r:id="" action="ppaction://media"/>
            <a:extLst>
              <a:ext uri="{FF2B5EF4-FFF2-40B4-BE49-F238E27FC236}">
                <a16:creationId xmlns:a16="http://schemas.microsoft.com/office/drawing/2014/main" id="{EE5475BD-B540-4562-B34D-278D3EC64446}"/>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641977815"/>
      </p:ext>
    </p:extLst>
  </p:cSld>
  <p:clrMapOvr>
    <a:masterClrMapping/>
  </p:clrMapOvr>
  <mc:AlternateContent xmlns:mc="http://schemas.openxmlformats.org/markup-compatibility/2006">
    <mc:Choice xmlns:p14="http://schemas.microsoft.com/office/powerpoint/2010/main" Requires="p14">
      <p:transition spd="slow" p14:dur="2000" advTm="30388"/>
    </mc:Choice>
    <mc:Fallback>
      <p:transition spd="slow" advTm="30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29"/>
                                        </p:tgtEl>
                                      </p:cBhvr>
                                    </p:animEffect>
                                    <p:set>
                                      <p:cBhvr>
                                        <p:cTn id="16" dur="1" fill="hold">
                                          <p:stCondLst>
                                            <p:cond delay="499"/>
                                          </p:stCondLst>
                                        </p:cTn>
                                        <p:tgtEl>
                                          <p:spTgt spid="29"/>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30"/>
                                        </p:tgtEl>
                                      </p:cBhvr>
                                    </p:animEffect>
                                    <p:set>
                                      <p:cBhvr>
                                        <p:cTn id="24" dur="1" fill="hold">
                                          <p:stCondLst>
                                            <p:cond delay="499"/>
                                          </p:stCondLst>
                                        </p:cTn>
                                        <p:tgtEl>
                                          <p:spTgt spid="30"/>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500"/>
                                        <p:tgtEl>
                                          <p:spTgt spid="32"/>
                                        </p:tgtEl>
                                      </p:cBhvr>
                                    </p:animEffect>
                                  </p:childTnLst>
                                </p:cTn>
                              </p:par>
                              <p:par>
                                <p:cTn id="38" presetID="10" presetClass="entr" presetSubtype="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32"/>
                                        </p:tgtEl>
                                      </p:cBhvr>
                                    </p:animEffect>
                                    <p:set>
                                      <p:cBhvr>
                                        <p:cTn id="48" dur="1" fill="hold">
                                          <p:stCondLst>
                                            <p:cond delay="499"/>
                                          </p:stCondLst>
                                        </p:cTn>
                                        <p:tgtEl>
                                          <p:spTgt spid="32"/>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31"/>
                                        </p:tgtEl>
                                      </p:cBhvr>
                                    </p:animEffect>
                                    <p:set>
                                      <p:cBhvr>
                                        <p:cTn id="51" dur="1" fill="hold">
                                          <p:stCondLst>
                                            <p:cond delay="499"/>
                                          </p:stCondLst>
                                        </p:cTn>
                                        <p:tgtEl>
                                          <p:spTgt spid="31"/>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33"/>
                                        </p:tgtEl>
                                      </p:cBhvr>
                                    </p:animEffect>
                                    <p:set>
                                      <p:cBhvr>
                                        <p:cTn id="54" dur="1" fill="hold">
                                          <p:stCondLst>
                                            <p:cond delay="499"/>
                                          </p:stCondLst>
                                        </p:cTn>
                                        <p:tgtEl>
                                          <p:spTgt spid="33"/>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fade">
                                      <p:cBhvr>
                                        <p:cTn id="62" dur="500"/>
                                        <p:tgtEl>
                                          <p:spTgt spid="8"/>
                                        </p:tgtEl>
                                      </p:cBhvr>
                                    </p:animEffect>
                                  </p:childTnLst>
                                </p:cTn>
                              </p:par>
                              <p:par>
                                <p:cTn id="63" presetID="10" presetClass="entr" presetSubtype="0" fill="hold" nodeType="withEffect">
                                  <p:stCondLst>
                                    <p:cond delay="0"/>
                                  </p:stCondLst>
                                  <p:childTnLst>
                                    <p:set>
                                      <p:cBhvr>
                                        <p:cTn id="64" dur="1" fill="hold">
                                          <p:stCondLst>
                                            <p:cond delay="0"/>
                                          </p:stCondLst>
                                        </p:cTn>
                                        <p:tgtEl>
                                          <p:spTgt spid="6146"/>
                                        </p:tgtEl>
                                        <p:attrNameLst>
                                          <p:attrName>style.visibility</p:attrName>
                                        </p:attrNameLst>
                                      </p:cBhvr>
                                      <p:to>
                                        <p:strVal val="visible"/>
                                      </p:to>
                                    </p:set>
                                    <p:animEffect transition="in" filter="fade">
                                      <p:cBhvr>
                                        <p:cTn id="65" dur="500"/>
                                        <p:tgtEl>
                                          <p:spTgt spid="614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500"/>
                                        <p:tgtEl>
                                          <p:spTgt spid="2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xit" presetSubtype="0" fill="hold" grpId="1" nodeType="clickEffect">
                                  <p:stCondLst>
                                    <p:cond delay="0"/>
                                  </p:stCondLst>
                                  <p:childTnLst>
                                    <p:animEffect transition="out" filter="fade">
                                      <p:cBhvr>
                                        <p:cTn id="72" dur="500"/>
                                        <p:tgtEl>
                                          <p:spTgt spid="8"/>
                                        </p:tgtEl>
                                      </p:cBhvr>
                                    </p:animEffect>
                                    <p:set>
                                      <p:cBhvr>
                                        <p:cTn id="73" dur="1" fill="hold">
                                          <p:stCondLst>
                                            <p:cond delay="499"/>
                                          </p:stCondLst>
                                        </p:cTn>
                                        <p:tgtEl>
                                          <p:spTgt spid="8"/>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500"/>
                                        <p:tgtEl>
                                          <p:spTgt spid="6146"/>
                                        </p:tgtEl>
                                      </p:cBhvr>
                                    </p:animEffect>
                                    <p:set>
                                      <p:cBhvr>
                                        <p:cTn id="76" dur="1" fill="hold">
                                          <p:stCondLst>
                                            <p:cond delay="499"/>
                                          </p:stCondLst>
                                        </p:cTn>
                                        <p:tgtEl>
                                          <p:spTgt spid="6146"/>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fade">
                                      <p:cBhvr>
                                        <p:cTn id="84" dur="500"/>
                                        <p:tgtEl>
                                          <p:spTgt spid="20"/>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animEffect transition="in" filter="fade">
                                      <p:cBhvr>
                                        <p:cTn id="87" dur="500"/>
                                        <p:tgtEl>
                                          <p:spTgt spid="18"/>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7"/>
                                        </p:tgtEl>
                                        <p:attrNameLst>
                                          <p:attrName>style.visibility</p:attrName>
                                        </p:attrNameLst>
                                      </p:cBhvr>
                                      <p:to>
                                        <p:strVal val="visible"/>
                                      </p:to>
                                    </p:set>
                                    <p:animEffect transition="in" filter="fade">
                                      <p:cBhvr>
                                        <p:cTn id="92" dur="500"/>
                                        <p:tgtEl>
                                          <p:spTgt spid="27"/>
                                        </p:tgtEl>
                                      </p:cBhvr>
                                    </p:animEffect>
                                  </p:childTnLst>
                                </p:cTn>
                              </p:par>
                              <p:par>
                                <p:cTn id="93" presetID="10" presetClass="entr" presetSubtype="0" fill="hold" nodeType="withEffect">
                                  <p:stCondLst>
                                    <p:cond delay="0"/>
                                  </p:stCondLst>
                                  <p:childTnLst>
                                    <p:set>
                                      <p:cBhvr>
                                        <p:cTn id="94" dur="1" fill="hold">
                                          <p:stCondLst>
                                            <p:cond delay="0"/>
                                          </p:stCondLst>
                                        </p:cTn>
                                        <p:tgtEl>
                                          <p:spTgt spid="6148"/>
                                        </p:tgtEl>
                                        <p:attrNameLst>
                                          <p:attrName>style.visibility</p:attrName>
                                        </p:attrNameLst>
                                      </p:cBhvr>
                                      <p:to>
                                        <p:strVal val="visible"/>
                                      </p:to>
                                    </p:set>
                                    <p:animEffect transition="in" filter="fade">
                                      <p:cBhvr>
                                        <p:cTn id="95" dur="500"/>
                                        <p:tgtEl>
                                          <p:spTgt spid="614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9" fill="hold" display="0">
                  <p:stCondLst>
                    <p:cond delay="indefinite"/>
                  </p:stCondLst>
                  <p:endCondLst>
                    <p:cond evt="onStopAudio" delay="0">
                      <p:tgtEl>
                        <p:sldTgt/>
                      </p:tgtEl>
                    </p:cond>
                  </p:endCondLst>
                </p:cTn>
                <p:tgtEl>
                  <p:spTgt spid="53"/>
                </p:tgtEl>
              </p:cMediaNode>
            </p:audio>
          </p:childTnLst>
        </p:cTn>
      </p:par>
    </p:tnLst>
    <p:bldLst>
      <p:bldP spid="7" grpId="0" animBg="1"/>
      <p:bldP spid="17" grpId="0" animBg="1"/>
      <p:bldP spid="18" grpId="0" animBg="1"/>
      <p:bldP spid="19" grpId="0" animBg="1"/>
      <p:bldP spid="20" grpId="0" animBg="1"/>
      <p:bldP spid="8" grpId="0" animBg="1"/>
      <p:bldP spid="8" grpId="1" animBg="1"/>
      <p:bldP spid="25" grpId="0"/>
      <p:bldP spid="25" grpId="1"/>
      <p:bldP spid="27" grpId="0" animBg="1"/>
      <p:bldP spid="32" grpId="0" animBg="1"/>
      <p:bldP spid="32" grpId="1" animBg="1"/>
      <p:bldP spid="33" grpId="0"/>
      <p:bldP spid="33" grpId="1"/>
      <p:bldP spid="37" grpId="0"/>
      <p:bldP spid="29" grpId="0" animBg="1"/>
      <p:bldP spid="29" grpId="1" animBg="1"/>
      <p:bldP spid="30" grpId="0" animBg="1"/>
      <p:bldP spid="3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0354608-2C0B-45C8-8C8B-8E3ED2EF5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Imagen 12">
            <a:extLst>
              <a:ext uri="{FF2B5EF4-FFF2-40B4-BE49-F238E27FC236}">
                <a16:creationId xmlns:a16="http://schemas.microsoft.com/office/drawing/2014/main" id="{4CC13E23-6904-49A9-965B-03725FF3FC44}"/>
              </a:ext>
            </a:extLst>
          </p:cNvPr>
          <p:cNvPicPr>
            <a:picLocks noChangeAspect="1"/>
          </p:cNvPicPr>
          <p:nvPr/>
        </p:nvPicPr>
        <p:blipFill rotWithShape="1">
          <a:blip r:embed="rId6">
            <a:alphaModFix amt="40000"/>
          </a:blip>
          <a:srcRect l="3111" r="1" b="1"/>
          <a:stretch/>
        </p:blipFill>
        <p:spPr>
          <a:xfrm>
            <a:off x="2" y="10"/>
            <a:ext cx="12191997" cy="6857990"/>
          </a:xfrm>
          <a:prstGeom prst="rect">
            <a:avLst/>
          </a:prstGeom>
        </p:spPr>
      </p:pic>
      <p:sp>
        <p:nvSpPr>
          <p:cNvPr id="2" name="Título 1">
            <a:extLst>
              <a:ext uri="{FF2B5EF4-FFF2-40B4-BE49-F238E27FC236}">
                <a16:creationId xmlns:a16="http://schemas.microsoft.com/office/drawing/2014/main" id="{81699841-2486-4D16-AE95-BFBDE0E43CC4}"/>
              </a:ext>
            </a:extLst>
          </p:cNvPr>
          <p:cNvSpPr>
            <a:spLocks noGrp="1"/>
          </p:cNvSpPr>
          <p:nvPr>
            <p:ph type="title"/>
          </p:nvPr>
        </p:nvSpPr>
        <p:spPr>
          <a:xfrm>
            <a:off x="2590991" y="1680291"/>
            <a:ext cx="7010018" cy="2288225"/>
          </a:xfrm>
        </p:spPr>
        <p:txBody>
          <a:bodyPr vert="horz" lIns="91440" tIns="45720" rIns="91440" bIns="45720" rtlCol="0" anchor="b">
            <a:normAutofit/>
          </a:bodyPr>
          <a:lstStyle/>
          <a:p>
            <a:r>
              <a:rPr lang="en-US" sz="7200">
                <a:ln w="22225">
                  <a:solidFill>
                    <a:schemeClr val="tx1"/>
                  </a:solidFill>
                  <a:miter lim="800000"/>
                </a:ln>
              </a:rPr>
              <a:t>Results </a:t>
            </a:r>
          </a:p>
        </p:txBody>
      </p:sp>
      <p:sp>
        <p:nvSpPr>
          <p:cNvPr id="24" name="Content Placeholder 23">
            <a:extLst>
              <a:ext uri="{FF2B5EF4-FFF2-40B4-BE49-F238E27FC236}">
                <a16:creationId xmlns:a16="http://schemas.microsoft.com/office/drawing/2014/main" id="{7E1499EB-11B2-4DE0-8057-A19114338313}"/>
              </a:ext>
            </a:extLst>
          </p:cNvPr>
          <p:cNvSpPr>
            <a:spLocks noGrp="1"/>
          </p:cNvSpPr>
          <p:nvPr>
            <p:ph idx="1"/>
          </p:nvPr>
        </p:nvSpPr>
        <p:spPr>
          <a:xfrm>
            <a:off x="2590991" y="3968516"/>
            <a:ext cx="7010018" cy="785251"/>
          </a:xfrm>
        </p:spPr>
        <p:txBody>
          <a:bodyPr vert="horz" lIns="91440" tIns="45720" rIns="91440" bIns="45720" rtlCol="0">
            <a:normAutofit/>
          </a:bodyPr>
          <a:lstStyle/>
          <a:p>
            <a:pPr marL="0" indent="0">
              <a:buNone/>
            </a:pPr>
            <a:r>
              <a:rPr lang="en-US" sz="2400"/>
              <a:t>Improving the State of the Art Over Discrete Emotions </a:t>
            </a:r>
          </a:p>
        </p:txBody>
      </p:sp>
      <p:sp>
        <p:nvSpPr>
          <p:cNvPr id="42" name="Freeform 5">
            <a:extLst>
              <a:ext uri="{FF2B5EF4-FFF2-40B4-BE49-F238E27FC236}">
                <a16:creationId xmlns:a16="http://schemas.microsoft.com/office/drawing/2014/main" id="{A69EB637-CEDE-43AD-8B65-DDD63C08F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5">
            <a:extLst>
              <a:ext uri="{FF2B5EF4-FFF2-40B4-BE49-F238E27FC236}">
                <a16:creationId xmlns:a16="http://schemas.microsoft.com/office/drawing/2014/main" id="{CDD7DB09-290B-4A1F-BFC1-51ED7C978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5">
            <a:extLst>
              <a:ext uri="{FF2B5EF4-FFF2-40B4-BE49-F238E27FC236}">
                <a16:creationId xmlns:a16="http://schemas.microsoft.com/office/drawing/2014/main" id="{B0FAED46-1BF7-48DB-980D-571CD2A30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pic>
        <p:nvPicPr>
          <p:cNvPr id="41" name="Imagen 40">
            <a:extLst>
              <a:ext uri="{FF2B5EF4-FFF2-40B4-BE49-F238E27FC236}">
                <a16:creationId xmlns:a16="http://schemas.microsoft.com/office/drawing/2014/main" id="{8F2CC653-FE74-4474-94AD-CF3142D3CE10}"/>
              </a:ext>
            </a:extLst>
          </p:cNvPr>
          <p:cNvPicPr>
            <a:picLocks noChangeAspect="1"/>
          </p:cNvPicPr>
          <p:nvPr/>
        </p:nvPicPr>
        <p:blipFill rotWithShape="1">
          <a:blip r:embed="rId6">
            <a:alphaModFix/>
          </a:blip>
          <a:srcRect l="3111" r="1" b="1"/>
          <a:stretch/>
        </p:blipFill>
        <p:spPr>
          <a:xfrm>
            <a:off x="3" y="10"/>
            <a:ext cx="12191997" cy="6857990"/>
          </a:xfrm>
          <a:prstGeom prst="rect">
            <a:avLst/>
          </a:prstGeom>
        </p:spPr>
      </p:pic>
      <p:sp>
        <p:nvSpPr>
          <p:cNvPr id="23" name="Rectángulo: esquinas redondeadas 22">
            <a:extLst>
              <a:ext uri="{FF2B5EF4-FFF2-40B4-BE49-F238E27FC236}">
                <a16:creationId xmlns:a16="http://schemas.microsoft.com/office/drawing/2014/main" id="{FB64A96C-373A-4001-A580-F8F5418C79A6}"/>
              </a:ext>
            </a:extLst>
          </p:cNvPr>
          <p:cNvSpPr/>
          <p:nvPr/>
        </p:nvSpPr>
        <p:spPr>
          <a:xfrm>
            <a:off x="208344" y="4243754"/>
            <a:ext cx="11366340" cy="1355668"/>
          </a:xfrm>
          <a:prstGeom prst="roundRect">
            <a:avLst/>
          </a:prstGeom>
          <a:noFill/>
          <a:ln w="57150" cap="flat" cmpd="sng" algn="ctr">
            <a:solidFill>
              <a:srgbClr val="C4101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rgbClr val="C00000"/>
              </a:solidFill>
            </a:endParaRPr>
          </a:p>
        </p:txBody>
      </p:sp>
      <p:sp>
        <p:nvSpPr>
          <p:cNvPr id="25" name="CuadroTexto 24">
            <a:extLst>
              <a:ext uri="{FF2B5EF4-FFF2-40B4-BE49-F238E27FC236}">
                <a16:creationId xmlns:a16="http://schemas.microsoft.com/office/drawing/2014/main" id="{6BB40913-F0D4-47F6-B0EB-19680768B8B2}"/>
              </a:ext>
            </a:extLst>
          </p:cNvPr>
          <p:cNvSpPr txBox="1"/>
          <p:nvPr/>
        </p:nvSpPr>
        <p:spPr>
          <a:xfrm rot="1841794">
            <a:off x="11023920" y="3879041"/>
            <a:ext cx="1620456" cy="584775"/>
          </a:xfrm>
          <a:prstGeom prst="rect">
            <a:avLst/>
          </a:prstGeom>
          <a:noFill/>
        </p:spPr>
        <p:txBody>
          <a:bodyPr wrap="square" rtlCol="0">
            <a:spAutoFit/>
          </a:bodyPr>
          <a:lstStyle/>
          <a:p>
            <a:r>
              <a:rPr lang="en-US" sz="3200" b="1" dirty="0" err="1">
                <a:solidFill>
                  <a:srgbClr val="C00000"/>
                </a:solidFill>
              </a:rPr>
              <a:t>SoA</a:t>
            </a:r>
            <a:endParaRPr lang="en-US" sz="3200" b="1" dirty="0">
              <a:solidFill>
                <a:srgbClr val="C00000"/>
              </a:solidFill>
            </a:endParaRPr>
          </a:p>
        </p:txBody>
      </p:sp>
      <p:sp>
        <p:nvSpPr>
          <p:cNvPr id="43" name="Rectángulo: esquinas redondeadas 42">
            <a:extLst>
              <a:ext uri="{FF2B5EF4-FFF2-40B4-BE49-F238E27FC236}">
                <a16:creationId xmlns:a16="http://schemas.microsoft.com/office/drawing/2014/main" id="{10C769DD-8646-49BD-82B8-3BFC90F68F55}"/>
              </a:ext>
            </a:extLst>
          </p:cNvPr>
          <p:cNvSpPr/>
          <p:nvPr/>
        </p:nvSpPr>
        <p:spPr>
          <a:xfrm>
            <a:off x="208344" y="5571352"/>
            <a:ext cx="11366340" cy="1272973"/>
          </a:xfrm>
          <a:prstGeom prst="roundRect">
            <a:avLst/>
          </a:prstGeom>
          <a:noFill/>
          <a:ln w="57150" cap="flat" cmpd="sng" algn="ctr">
            <a:solidFill>
              <a:srgbClr val="C4101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rgbClr val="C00000"/>
              </a:solidFill>
            </a:endParaRPr>
          </a:p>
        </p:txBody>
      </p:sp>
      <p:sp>
        <p:nvSpPr>
          <p:cNvPr id="45" name="CuadroTexto 44">
            <a:extLst>
              <a:ext uri="{FF2B5EF4-FFF2-40B4-BE49-F238E27FC236}">
                <a16:creationId xmlns:a16="http://schemas.microsoft.com/office/drawing/2014/main" id="{E1366FE2-6289-416E-BA49-C8389BEB42F9}"/>
              </a:ext>
            </a:extLst>
          </p:cNvPr>
          <p:cNvSpPr txBox="1"/>
          <p:nvPr/>
        </p:nvSpPr>
        <p:spPr>
          <a:xfrm rot="612083">
            <a:off x="10171817" y="5168184"/>
            <a:ext cx="2805732" cy="461665"/>
          </a:xfrm>
          <a:prstGeom prst="rect">
            <a:avLst/>
          </a:prstGeom>
          <a:noFill/>
        </p:spPr>
        <p:txBody>
          <a:bodyPr wrap="square" rtlCol="0">
            <a:spAutoFit/>
          </a:bodyPr>
          <a:lstStyle/>
          <a:p>
            <a:r>
              <a:rPr lang="en-US" sz="2400" b="1" dirty="0">
                <a:solidFill>
                  <a:srgbClr val="C00000"/>
                </a:solidFill>
              </a:rPr>
              <a:t>Better Quality</a:t>
            </a:r>
          </a:p>
        </p:txBody>
      </p:sp>
      <p:pic>
        <p:nvPicPr>
          <p:cNvPr id="4" name="Audio 3">
            <a:hlinkClick r:id="" action="ppaction://media"/>
            <a:extLst>
              <a:ext uri="{FF2B5EF4-FFF2-40B4-BE49-F238E27FC236}">
                <a16:creationId xmlns:a16="http://schemas.microsoft.com/office/drawing/2014/main" id="{051358F5-1B9B-4A27-8186-395C474B204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208675827"/>
      </p:ext>
    </p:extLst>
  </p:cSld>
  <p:clrMapOvr>
    <a:masterClrMapping/>
  </p:clrMapOvr>
  <mc:AlternateContent xmlns:mc="http://schemas.openxmlformats.org/markup-compatibility/2006">
    <mc:Choice xmlns:p14="http://schemas.microsoft.com/office/powerpoint/2010/main" Requires="p14">
      <p:transition spd="slow" p14:dur="2000" advTm="13918"/>
    </mc:Choice>
    <mc:Fallback>
      <p:transition spd="slow" advTm="13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23"/>
                                        </p:tgtEl>
                                      </p:cBhvr>
                                    </p:animEffect>
                                    <p:set>
                                      <p:cBhvr>
                                        <p:cTn id="24" dur="1" fill="hold">
                                          <p:stCondLst>
                                            <p:cond delay="499"/>
                                          </p:stCondLst>
                                        </p:cTn>
                                        <p:tgtEl>
                                          <p:spTgt spid="23"/>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25"/>
                                        </p:tgtEl>
                                      </p:cBhvr>
                                    </p:animEffect>
                                    <p:set>
                                      <p:cBhvr>
                                        <p:cTn id="27" dur="1" fill="hold">
                                          <p:stCondLst>
                                            <p:cond delay="499"/>
                                          </p:stCondLst>
                                        </p:cTn>
                                        <p:tgtEl>
                                          <p:spTgt spid="25"/>
                                        </p:tgtEl>
                                        <p:attrNameLst>
                                          <p:attrName>style.visibility</p:attrName>
                                        </p:attrNameLst>
                                      </p:cBhvr>
                                      <p:to>
                                        <p:strVal val="hidden"/>
                                      </p:to>
                                    </p:set>
                                  </p:childTnLst>
                                </p:cTn>
                              </p:par>
                              <p:par>
                                <p:cTn id="28" presetID="10" presetClass="entr" presetSubtype="0" fill="hold" grpId="0" nodeType="withEffect">
                                  <p:stCondLst>
                                    <p:cond delay="500"/>
                                  </p:stCondLst>
                                  <p:childTnLst>
                                    <p:set>
                                      <p:cBhvr>
                                        <p:cTn id="29" dur="1" fill="hold">
                                          <p:stCondLst>
                                            <p:cond delay="0"/>
                                          </p:stCondLst>
                                        </p:cTn>
                                        <p:tgtEl>
                                          <p:spTgt spid="43"/>
                                        </p:tgtEl>
                                        <p:attrNameLst>
                                          <p:attrName>style.visibility</p:attrName>
                                        </p:attrNameLst>
                                      </p:cBhvr>
                                      <p:to>
                                        <p:strVal val="visible"/>
                                      </p:to>
                                    </p:set>
                                    <p:animEffect transition="in" filter="fade">
                                      <p:cBhvr>
                                        <p:cTn id="30" dur="700"/>
                                        <p:tgtEl>
                                          <p:spTgt spid="43"/>
                                        </p:tgtEl>
                                      </p:cBhvr>
                                    </p:animEffect>
                                  </p:childTnLst>
                                </p:cTn>
                              </p:par>
                              <p:par>
                                <p:cTn id="31" presetID="10" presetClass="entr" presetSubtype="0" fill="hold" grpId="0" nodeType="withEffect">
                                  <p:stCondLst>
                                    <p:cond delay="50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7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4"/>
                </p:tgtEl>
              </p:cMediaNode>
            </p:audio>
          </p:childTnLst>
        </p:cTn>
      </p:par>
    </p:tnLst>
    <p:bldLst>
      <p:bldP spid="23" grpId="0" animBg="1"/>
      <p:bldP spid="23" grpId="1" animBg="1"/>
      <p:bldP spid="25" grpId="0"/>
      <p:bldP spid="25" grpId="1"/>
      <p:bldP spid="43" grpId="0" animBg="1"/>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30408B7-02B2-4EC4-8EE8-B53E74642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D4CAAE1-27BB-4CD4-BC81-F2C6E680998A}"/>
              </a:ext>
            </a:extLst>
          </p:cNvPr>
          <p:cNvSpPr>
            <a:spLocks noGrp="1"/>
          </p:cNvSpPr>
          <p:nvPr>
            <p:ph type="title"/>
          </p:nvPr>
        </p:nvSpPr>
        <p:spPr>
          <a:xfrm>
            <a:off x="911882" y="4143507"/>
            <a:ext cx="9232096" cy="1274076"/>
          </a:xfrm>
        </p:spPr>
        <p:txBody>
          <a:bodyPr vert="horz" lIns="91440" tIns="45720" rIns="91440" bIns="45720" rtlCol="0" anchor="b">
            <a:normAutofit/>
          </a:bodyPr>
          <a:lstStyle/>
          <a:p>
            <a:r>
              <a:rPr lang="en-US" sz="4200" dirty="0"/>
              <a:t>Allowing Continuum Emotion Transitions</a:t>
            </a:r>
          </a:p>
        </p:txBody>
      </p:sp>
      <p:pic>
        <p:nvPicPr>
          <p:cNvPr id="8" name="Marcador de contenido 7">
            <a:extLst>
              <a:ext uri="{FF2B5EF4-FFF2-40B4-BE49-F238E27FC236}">
                <a16:creationId xmlns:a16="http://schemas.microsoft.com/office/drawing/2014/main" id="{6B4D948D-26B5-46E9-960F-43213314A733}"/>
              </a:ext>
            </a:extLst>
          </p:cNvPr>
          <p:cNvPicPr>
            <a:picLocks noGrp="1" noChangeAspect="1"/>
          </p:cNvPicPr>
          <p:nvPr>
            <p:ph idx="1"/>
          </p:nvPr>
        </p:nvPicPr>
        <p:blipFill rotWithShape="1">
          <a:blip r:embed="rId6"/>
          <a:srcRect b="20283"/>
          <a:stretch/>
        </p:blipFill>
        <p:spPr>
          <a:xfrm>
            <a:off x="20" y="10"/>
            <a:ext cx="12188804" cy="4226709"/>
          </a:xfrm>
          <a:prstGeom prst="rect">
            <a:avLst/>
          </a:prstGeom>
        </p:spPr>
      </p:pic>
      <p:grpSp>
        <p:nvGrpSpPr>
          <p:cNvPr id="15" name="Group 14">
            <a:extLst>
              <a:ext uri="{FF2B5EF4-FFF2-40B4-BE49-F238E27FC236}">
                <a16:creationId xmlns:a16="http://schemas.microsoft.com/office/drawing/2014/main" id="{3CA30F3A-949D-4014-A5BD-809F81E841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77969" y="4641753"/>
            <a:ext cx="1128382" cy="847206"/>
            <a:chOff x="8183879" y="1000124"/>
            <a:chExt cx="1562267" cy="1172973"/>
          </a:xfrm>
        </p:grpSpPr>
        <p:sp>
          <p:nvSpPr>
            <p:cNvPr id="16" name="Freeform 5">
              <a:extLst>
                <a:ext uri="{FF2B5EF4-FFF2-40B4-BE49-F238E27FC236}">
                  <a16:creationId xmlns:a16="http://schemas.microsoft.com/office/drawing/2014/main" id="{A486C148-F247-4847-8096-6992A8A977A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7" name="Freeform 5">
              <a:extLst>
                <a:ext uri="{FF2B5EF4-FFF2-40B4-BE49-F238E27FC236}">
                  <a16:creationId xmlns:a16="http://schemas.microsoft.com/office/drawing/2014/main" id="{F05C5920-B89E-417C-9583-B3DC913ADD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19" name="Marcador de contenido 7">
            <a:extLst>
              <a:ext uri="{FF2B5EF4-FFF2-40B4-BE49-F238E27FC236}">
                <a16:creationId xmlns:a16="http://schemas.microsoft.com/office/drawing/2014/main" id="{742005B7-21B1-47B3-8BA3-7F3C08F20AE0}"/>
              </a:ext>
            </a:extLst>
          </p:cNvPr>
          <p:cNvPicPr>
            <a:picLocks noChangeAspect="1"/>
          </p:cNvPicPr>
          <p:nvPr/>
        </p:nvPicPr>
        <p:blipFill>
          <a:blip r:embed="rId6"/>
          <a:stretch>
            <a:fillRect/>
          </a:stretch>
        </p:blipFill>
        <p:spPr>
          <a:xfrm>
            <a:off x="0" y="20508"/>
            <a:ext cx="12717811" cy="5521852"/>
          </a:xfrm>
          <a:prstGeom prst="rect">
            <a:avLst/>
          </a:prstGeom>
        </p:spPr>
      </p:pic>
      <p:pic>
        <p:nvPicPr>
          <p:cNvPr id="9" name="Imagen 8">
            <a:extLst>
              <a:ext uri="{FF2B5EF4-FFF2-40B4-BE49-F238E27FC236}">
                <a16:creationId xmlns:a16="http://schemas.microsoft.com/office/drawing/2014/main" id="{0505D41A-F22C-464B-AEC5-9B57BCB0E7EF}"/>
              </a:ext>
            </a:extLst>
          </p:cNvPr>
          <p:cNvPicPr>
            <a:picLocks noChangeAspect="1"/>
          </p:cNvPicPr>
          <p:nvPr/>
        </p:nvPicPr>
        <p:blipFill rotWithShape="1">
          <a:blip r:embed="rId7"/>
          <a:srcRect t="3614" b="24130"/>
          <a:stretch/>
        </p:blipFill>
        <p:spPr>
          <a:xfrm>
            <a:off x="1489084" y="5687823"/>
            <a:ext cx="9210675" cy="935991"/>
          </a:xfrm>
          <a:prstGeom prst="rect">
            <a:avLst/>
          </a:prstGeom>
        </p:spPr>
      </p:pic>
      <p:sp>
        <p:nvSpPr>
          <p:cNvPr id="10" name="Rectángulo 9">
            <a:extLst>
              <a:ext uri="{FF2B5EF4-FFF2-40B4-BE49-F238E27FC236}">
                <a16:creationId xmlns:a16="http://schemas.microsoft.com/office/drawing/2014/main" id="{7C88C6D8-4606-4089-B250-0098C2AF3EED}"/>
              </a:ext>
            </a:extLst>
          </p:cNvPr>
          <p:cNvSpPr/>
          <p:nvPr/>
        </p:nvSpPr>
        <p:spPr>
          <a:xfrm>
            <a:off x="3489959" y="106680"/>
            <a:ext cx="5804511" cy="538227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Audio 23">
            <a:hlinkClick r:id="" action="ppaction://media"/>
            <a:extLst>
              <a:ext uri="{FF2B5EF4-FFF2-40B4-BE49-F238E27FC236}">
                <a16:creationId xmlns:a16="http://schemas.microsoft.com/office/drawing/2014/main" id="{C98CA410-835A-4811-A2E9-422600B6083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880424136"/>
      </p:ext>
    </p:extLst>
  </p:cSld>
  <p:clrMapOvr>
    <a:masterClrMapping/>
  </p:clrMapOvr>
  <mc:AlternateContent xmlns:mc="http://schemas.openxmlformats.org/markup-compatibility/2006">
    <mc:Choice xmlns:p14="http://schemas.microsoft.com/office/powerpoint/2010/main" Requires="p14">
      <p:transition spd="slow" p14:dur="2000" advTm="12307"/>
    </mc:Choice>
    <mc:Fallback>
      <p:transition spd="slow" advTm="12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22" presetClass="exit" presetSubtype="8" fill="hold" grpId="0" nodeType="clickEffect">
                                  <p:stCondLst>
                                    <p:cond delay="0"/>
                                  </p:stCondLst>
                                  <p:childTnLst>
                                    <p:animEffect transition="out" filter="wipe(left)">
                                      <p:cBhvr>
                                        <p:cTn id="10" dur="1000"/>
                                        <p:tgtEl>
                                          <p:spTgt spid="10"/>
                                        </p:tgtEl>
                                      </p:cBhvr>
                                    </p:animEffect>
                                    <p:set>
                                      <p:cBhvr>
                                        <p:cTn id="11" dur="1" fill="hold">
                                          <p:stCondLst>
                                            <p:cond delay="9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4"/>
                </p:tgtEl>
              </p:cMediaNode>
            </p:audio>
          </p:childTnLst>
        </p:cTn>
      </p:par>
    </p:tnLst>
    <p:bldLst>
      <p:bldP spid="1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2.5|1|2.3"/>
</p:tagLst>
</file>

<file path=ppt/tags/tag10.xml><?xml version="1.0" encoding="utf-8"?>
<p:tagLst xmlns:a="http://schemas.openxmlformats.org/drawingml/2006/main" xmlns:r="http://schemas.openxmlformats.org/officeDocument/2006/relationships" xmlns:p="http://schemas.openxmlformats.org/presentationml/2006/main">
  <p:tag name="TIMING" val="|13.6|3.6|2.6|3.4|1|2.5|1.3|0.9|2.2|1|4.9|4.2"/>
</p:tagLst>
</file>

<file path=ppt/tags/tag11.xml><?xml version="1.0" encoding="utf-8"?>
<p:tagLst xmlns:a="http://schemas.openxmlformats.org/drawingml/2006/main" xmlns:r="http://schemas.openxmlformats.org/officeDocument/2006/relationships" xmlns:p="http://schemas.openxmlformats.org/presentationml/2006/main">
  <p:tag name="TIMING" val="|22.8"/>
</p:tagLst>
</file>

<file path=ppt/tags/tag2.xml><?xml version="1.0" encoding="utf-8"?>
<p:tagLst xmlns:a="http://schemas.openxmlformats.org/drawingml/2006/main" xmlns:r="http://schemas.openxmlformats.org/officeDocument/2006/relationships" xmlns:p="http://schemas.openxmlformats.org/presentationml/2006/main">
  <p:tag name="TIMING" val="|8.5|1.7|3.7|2.6|0.4|0.3|0.3|0.4"/>
</p:tagLst>
</file>

<file path=ppt/tags/tag3.xml><?xml version="1.0" encoding="utf-8"?>
<p:tagLst xmlns:a="http://schemas.openxmlformats.org/drawingml/2006/main" xmlns:r="http://schemas.openxmlformats.org/officeDocument/2006/relationships" xmlns:p="http://schemas.openxmlformats.org/presentationml/2006/main">
  <p:tag name="TIMING" val="|7.4|1|4.7|8.8"/>
</p:tagLst>
</file>

<file path=ppt/tags/tag4.xml><?xml version="1.0" encoding="utf-8"?>
<p:tagLst xmlns:a="http://schemas.openxmlformats.org/drawingml/2006/main" xmlns:r="http://schemas.openxmlformats.org/officeDocument/2006/relationships" xmlns:p="http://schemas.openxmlformats.org/presentationml/2006/main">
  <p:tag name="TIMING" val="|13.2|3.5|4|1.6|2.7|2.9|1.5|1.8"/>
</p:tagLst>
</file>

<file path=ppt/tags/tag5.xml><?xml version="1.0" encoding="utf-8"?>
<p:tagLst xmlns:a="http://schemas.openxmlformats.org/drawingml/2006/main" xmlns:r="http://schemas.openxmlformats.org/officeDocument/2006/relationships" xmlns:p="http://schemas.openxmlformats.org/presentationml/2006/main">
  <p:tag name="TIMING" val="|3.3|1.5|3.9|3|3.7|2.9|1.4|4.4|1.1|2.2"/>
</p:tagLst>
</file>

<file path=ppt/tags/tag6.xml><?xml version="1.0" encoding="utf-8"?>
<p:tagLst xmlns:a="http://schemas.openxmlformats.org/drawingml/2006/main" xmlns:r="http://schemas.openxmlformats.org/officeDocument/2006/relationships" xmlns:p="http://schemas.openxmlformats.org/presentationml/2006/main">
  <p:tag name="TIMING" val="|2.8|4.6|3"/>
</p:tagLst>
</file>

<file path=ppt/tags/tag7.xml><?xml version="1.0" encoding="utf-8"?>
<p:tagLst xmlns:a="http://schemas.openxmlformats.org/drawingml/2006/main" xmlns:r="http://schemas.openxmlformats.org/officeDocument/2006/relationships" xmlns:p="http://schemas.openxmlformats.org/presentationml/2006/main">
  <p:tag name="TIMING" val="|7.3"/>
</p:tagLst>
</file>

<file path=ppt/tags/tag8.xml><?xml version="1.0" encoding="utf-8"?>
<p:tagLst xmlns:a="http://schemas.openxmlformats.org/drawingml/2006/main" xmlns:r="http://schemas.openxmlformats.org/officeDocument/2006/relationships" xmlns:p="http://schemas.openxmlformats.org/presentationml/2006/main">
  <p:tag name="TIMING" val="|8.3|1.7|3.1|3.1|5.1|1.2|4|2.3|0.6|1.3|1.1|2.1|4.8|4.5|2"/>
</p:tagLst>
</file>

<file path=ppt/tags/tag9.xml><?xml version="1.0" encoding="utf-8"?>
<p:tagLst xmlns:a="http://schemas.openxmlformats.org/drawingml/2006/main" xmlns:r="http://schemas.openxmlformats.org/officeDocument/2006/relationships" xmlns:p="http://schemas.openxmlformats.org/presentationml/2006/main">
  <p:tag name="TIMING" val="|10.5|3.9|2|3|4.5|3.5"/>
</p:tagLst>
</file>

<file path=ppt/theme/theme1.xml><?xml version="1.0" encoding="utf-8"?>
<a:theme xmlns:a="http://schemas.openxmlformats.org/drawingml/2006/main" name="Office Them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1284</TotalTime>
  <Words>1542</Words>
  <Application>Microsoft Office PowerPoint</Application>
  <PresentationFormat>Panorámica</PresentationFormat>
  <Paragraphs>122</Paragraphs>
  <Slides>16</Slides>
  <Notes>16</Notes>
  <HiddenSlides>0</HiddenSlides>
  <MMClips>16</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Arial</vt:lpstr>
      <vt:lpstr>Calibri</vt:lpstr>
      <vt:lpstr>Calibri Light</vt:lpstr>
      <vt:lpstr>Cambria Math</vt:lpstr>
      <vt:lpstr>Office Theme</vt:lpstr>
      <vt:lpstr>GANimation:  Anatomically-aware Facial Animation from a Single Image</vt:lpstr>
      <vt:lpstr>Image to Image Translation Problem</vt:lpstr>
      <vt:lpstr>Rendering Novel Expressions in a Continuum</vt:lpstr>
      <vt:lpstr>Methodology</vt:lpstr>
      <vt:lpstr>Conditioning Scheme Based on Action Units</vt:lpstr>
      <vt:lpstr>Generative Model Basic Scheme</vt:lpstr>
      <vt:lpstr>Cycle Consistency Non Supervised Scheme</vt:lpstr>
      <vt:lpstr>Results </vt:lpstr>
      <vt:lpstr>Allowing Continuum Emotion Transitions</vt:lpstr>
      <vt:lpstr>Discussion </vt:lpstr>
      <vt:lpstr>Key Strong Points of the Method</vt:lpstr>
      <vt:lpstr>More Strong Points of the Method</vt:lpstr>
      <vt:lpstr>Key Weak Points of the Method</vt:lpstr>
      <vt:lpstr>Why it works</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GANimation:  Anatomically-aware Facial Animation from a Single Image</dc:title>
  <dc:creator>エリク Haru Kaeru</dc:creator>
  <cp:lastModifiedBy>Haru Kaeru</cp:lastModifiedBy>
  <cp:revision>41</cp:revision>
  <dcterms:created xsi:type="dcterms:W3CDTF">2020-04-13T20:31:51Z</dcterms:created>
  <dcterms:modified xsi:type="dcterms:W3CDTF">2020-04-14T18:41:21Z</dcterms:modified>
</cp:coreProperties>
</file>